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511" r:id="rId2"/>
    <p:sldId id="508" r:id="rId3"/>
    <p:sldId id="513" r:id="rId4"/>
    <p:sldId id="514" r:id="rId5"/>
    <p:sldId id="522" r:id="rId6"/>
    <p:sldId id="515" r:id="rId7"/>
    <p:sldId id="516" r:id="rId8"/>
    <p:sldId id="512" r:id="rId9"/>
    <p:sldId id="517" r:id="rId10"/>
    <p:sldId id="518" r:id="rId11"/>
    <p:sldId id="519" r:id="rId12"/>
    <p:sldId id="523" r:id="rId13"/>
    <p:sldId id="521"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CEF"/>
    <a:srgbClr val="478E7E"/>
    <a:srgbClr val="6B6946"/>
    <a:srgbClr val="F8FDFF"/>
    <a:srgbClr val="3FAC95"/>
    <a:srgbClr val="61AD61"/>
    <a:srgbClr val="EDFFFF"/>
    <a:srgbClr val="D81B03"/>
    <a:srgbClr val="FEF7E5"/>
    <a:srgbClr val="FFF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94650"/>
  </p:normalViewPr>
  <p:slideViewPr>
    <p:cSldViewPr snapToGrid="0">
      <p:cViewPr varScale="1">
        <p:scale>
          <a:sx n="74" d="100"/>
          <a:sy n="74" d="100"/>
        </p:scale>
        <p:origin x="1166" y="58"/>
      </p:cViewPr>
      <p:guideLst>
        <p:guide orient="horz" pos="2158"/>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n Võ" userId="e0de574612cad4ee" providerId="LiveId" clId="{3777EE0F-1189-4A3A-9CF6-A13AF02E1F49}"/>
    <pc:docChg chg="delSld">
      <pc:chgData name="Tuyến Võ" userId="e0de574612cad4ee" providerId="LiveId" clId="{3777EE0F-1189-4A3A-9CF6-A13AF02E1F49}" dt="2024-10-31T07:55:10.544" v="1" actId="47"/>
      <pc:docMkLst>
        <pc:docMk/>
      </pc:docMkLst>
      <pc:sldChg chg="del">
        <pc:chgData name="Tuyến Võ" userId="e0de574612cad4ee" providerId="LiveId" clId="{3777EE0F-1189-4A3A-9CF6-A13AF02E1F49}" dt="2024-10-31T07:55:10.544" v="1" actId="47"/>
        <pc:sldMkLst>
          <pc:docMk/>
          <pc:sldMk cId="0" sldId="297"/>
        </pc:sldMkLst>
      </pc:sldChg>
      <pc:sldChg chg="del">
        <pc:chgData name="Tuyến Võ" userId="e0de574612cad4ee" providerId="LiveId" clId="{3777EE0F-1189-4A3A-9CF6-A13AF02E1F49}" dt="2024-10-31T07:55:08.320" v="0" actId="47"/>
        <pc:sldMkLst>
          <pc:docMk/>
          <pc:sldMk cId="2118242200" sldId="5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122735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a:t>GV cho HS mõi nhóm thảo luận theo hình thức khăn trải bàn và trình bày</a:t>
            </a:r>
          </a:p>
          <a:p>
            <a:endParaRPr lang="en-VN"/>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33649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a:t>THẢO LUẬN NHÓM ĐỂ CHIA SẺ </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1593917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CHIA LỚP THÀNH 3 NHÓM, CÓ 3 PHÚT ĐỂ CÁC NHÓM TRÌNH BÀY LÊN BẢNG, NHÓM NÀO ĐƯỢC NHIỀU CA DAO TỤC NGỮ NHẤT NHÓM ĐÓ SẼ CHIẾN THẮNG</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317988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32516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sz="1200" b="1" i="0" u="none" strike="noStrike" kern="1200">
                <a:solidFill>
                  <a:schemeClr val="tx1"/>
                </a:solidFill>
                <a:effectLst/>
                <a:latin typeface="+mn-lt"/>
                <a:ea typeface="+mn-ea"/>
                <a:cs typeface="+mn-cs"/>
              </a:rPr>
              <a:t>Tự trọng </a:t>
            </a:r>
            <a:r>
              <a:rPr lang="vi-VN" sz="1200" b="0" i="0" u="none" strike="noStrike" kern="1200">
                <a:solidFill>
                  <a:schemeClr val="tx1"/>
                </a:solidFill>
                <a:effectLst/>
                <a:latin typeface="+mn-lt"/>
                <a:ea typeface="+mn-ea"/>
                <a:cs typeface="+mn-cs"/>
              </a:rPr>
              <a:t>là sự coi trọng, biết gìn giữ những phẩm giá, phẩm chất và danh dự tốt đẹp của bản thân mình. Tự trọng có cách hiểu gần tương đồng với tự tôn. Ví dụ: Dù gia đình có hoàn cảnh hết sức khó khăn nhưng anh ấy là người có lòng tự trọng cao. Anh luôn nỗ lực phát triển bản thân, hoàn thành tốt mọi công việc bằng chính năng lực của mình mà chẳng trông cậy vào sự giúp sức từ bất kỳ ai. </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64350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346412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007527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CHIA LỚP THÀNH 3 NHÓM XỬ LÝ CÁC TÌNH HUỐNG TRÊN. GV CHO THẢO LUẬN, TRANH BIỆN GIỮA CÁC NHÓM ĐỂ TIM RA HƯỚNG GIẢI QUYẾT TỐT NHẤT.</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296372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CHIA LỚP THÀNH 3 NHÓM TƯƠNG ỨNG VỚI 3 TÌNH HUỐNG TRÊN</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1196554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a:t>GV cho HS mõi nhóm thảo luận theo hình thức khăn trải bàn và trình bày</a:t>
            </a:r>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18075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a:t>GV cho HS mõi nhóm thảo luận theo hình thức khăn trải bàn</a:t>
            </a:r>
          </a:p>
          <a:p>
            <a:endParaRPr lang="en-VN"/>
          </a:p>
        </p:txBody>
      </p:sp>
      <p:sp>
        <p:nvSpPr>
          <p:cNvPr id="4" name="Slide Number Placeholder 3"/>
          <p:cNvSpPr>
            <a:spLocks noGrp="1"/>
          </p:cNvSpPr>
          <p:nvPr>
            <p:ph type="sldNum" sz="quarter" idx="5"/>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89925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2024/10/31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grpSp>
        <p:nvGrpSpPr>
          <p:cNvPr id="7" name="组合 56">
            <a:extLst>
              <a:ext uri="{FF2B5EF4-FFF2-40B4-BE49-F238E27FC236}">
                <a16:creationId xmlns:a16="http://schemas.microsoft.com/office/drawing/2014/main" id="{421F7F2F-1FBF-2AAC-43D8-6AA6FC7DE7DD}"/>
              </a:ext>
            </a:extLst>
          </p:cNvPr>
          <p:cNvGrpSpPr/>
          <p:nvPr userDrawn="1"/>
        </p:nvGrpSpPr>
        <p:grpSpPr>
          <a:xfrm>
            <a:off x="0" y="0"/>
            <a:ext cx="12192000" cy="6858000"/>
            <a:chOff x="0" y="0"/>
            <a:chExt cx="12192000" cy="6858000"/>
          </a:xfrm>
        </p:grpSpPr>
        <p:pic>
          <p:nvPicPr>
            <p:cNvPr id="8" name="图片 57">
              <a:extLst>
                <a:ext uri="{FF2B5EF4-FFF2-40B4-BE49-F238E27FC236}">
                  <a16:creationId xmlns:a16="http://schemas.microsoft.com/office/drawing/2014/main" id="{F5D39D8B-3554-E77E-7C06-643D04264E2E}"/>
                </a:ext>
              </a:extLst>
            </p:cNvPr>
            <p:cNvPicPr>
              <a:picLocks noChangeAspect="1"/>
            </p:cNvPicPr>
            <p:nvPr/>
          </p:nvPicPr>
          <p:blipFill rotWithShape="1">
            <a:blip r:embed="rId14">
              <a:extLst>
                <a:ext uri="{28A0092B-C50C-407E-A947-70E740481C1C}">
                  <a14:useLocalDpi xmlns:a14="http://schemas.microsoft.com/office/drawing/2010/main" val="0"/>
                </a:ext>
              </a:extLst>
            </a:blip>
            <a:srcRect l="3020" t="3020" r="3020" b="3020"/>
            <a:stretch>
              <a:fillRect/>
            </a:stretch>
          </p:blipFill>
          <p:spPr>
            <a:xfrm flipH="1">
              <a:off x="0" y="0"/>
              <a:ext cx="12192000" cy="6858000"/>
            </a:xfrm>
            <a:prstGeom prst="rect">
              <a:avLst/>
            </a:prstGeom>
          </p:spPr>
        </p:pic>
        <p:grpSp>
          <p:nvGrpSpPr>
            <p:cNvPr id="9" name="组合 58">
              <a:extLst>
                <a:ext uri="{FF2B5EF4-FFF2-40B4-BE49-F238E27FC236}">
                  <a16:creationId xmlns:a16="http://schemas.microsoft.com/office/drawing/2014/main" id="{026C6F36-45DF-28E8-2790-3AD56F8835F4}"/>
                </a:ext>
              </a:extLst>
            </p:cNvPr>
            <p:cNvGrpSpPr/>
            <p:nvPr/>
          </p:nvGrpSpPr>
          <p:grpSpPr>
            <a:xfrm>
              <a:off x="165100" y="121133"/>
              <a:ext cx="11861800" cy="6615734"/>
              <a:chOff x="165100" y="121133"/>
              <a:chExt cx="11861800" cy="6615734"/>
            </a:xfrm>
          </p:grpSpPr>
          <p:sp>
            <p:nvSpPr>
              <p:cNvPr id="10" name="矩形 61">
                <a:extLst>
                  <a:ext uri="{FF2B5EF4-FFF2-40B4-BE49-F238E27FC236}">
                    <a16:creationId xmlns:a16="http://schemas.microsoft.com/office/drawing/2014/main" id="{9D7644DC-A99D-456D-C34C-7857CB4E9D84}"/>
                  </a:ext>
                </a:extLst>
              </p:cNvPr>
              <p:cNvSpPr/>
              <p:nvPr/>
            </p:nvSpPr>
            <p:spPr>
              <a:xfrm>
                <a:off x="165100" y="121133"/>
                <a:ext cx="11861800" cy="6615734"/>
              </a:xfrm>
              <a:prstGeom prst="rect">
                <a:avLst/>
              </a:prstGeom>
              <a:solidFill>
                <a:srgbClr val="F8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charset="0"/>
                  <a:cs typeface="Montserrat SemiBold" panose="00000700000000000000" charset="0"/>
                </a:endParaRPr>
              </a:p>
            </p:txBody>
          </p:sp>
          <p:cxnSp>
            <p:nvCxnSpPr>
              <p:cNvPr id="11" name="直接连接符 60">
                <a:extLst>
                  <a:ext uri="{FF2B5EF4-FFF2-40B4-BE49-F238E27FC236}">
                    <a16:creationId xmlns:a16="http://schemas.microsoft.com/office/drawing/2014/main" id="{5CEBC84D-D8CC-E2A3-17BC-D797B9CFD769}"/>
                  </a:ext>
                </a:extLst>
              </p:cNvPr>
              <p:cNvCxnSpPr/>
              <p:nvPr/>
            </p:nvCxnSpPr>
            <p:spPr>
              <a:xfrm>
                <a:off x="735462" y="1219200"/>
                <a:ext cx="10325100" cy="0"/>
              </a:xfrm>
              <a:prstGeom prst="line">
                <a:avLst/>
              </a:prstGeom>
              <a:ln>
                <a:solidFill>
                  <a:srgbClr val="478E7E"/>
                </a:solidFill>
              </a:ln>
            </p:spPr>
            <p:style>
              <a:lnRef idx="1">
                <a:schemeClr val="accent1"/>
              </a:lnRef>
              <a:fillRef idx="0">
                <a:schemeClr val="accent1"/>
              </a:fillRef>
              <a:effectRef idx="0">
                <a:schemeClr val="accent1"/>
              </a:effectRef>
              <a:fontRef idx="minor">
                <a:schemeClr val="tx1"/>
              </a:fontRef>
            </p:style>
          </p:cxnSp>
        </p:gr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3020" t="3020" r="3020" b="3020"/>
          <a:stretch>
            <a:fillRect/>
          </a:stretch>
        </p:blipFill>
        <p:spPr>
          <a:xfrm>
            <a:off x="-1" y="0"/>
            <a:ext cx="12192000" cy="6858000"/>
          </a:xfrm>
          <a:prstGeom prst="rect">
            <a:avLst/>
          </a:prstGeom>
        </p:spPr>
      </p:pic>
      <p:sp>
        <p:nvSpPr>
          <p:cNvPr id="19" name="矩形 259"/>
          <p:cNvSpPr>
            <a:spLocks noChangeArrowheads="1"/>
          </p:cNvSpPr>
          <p:nvPr/>
        </p:nvSpPr>
        <p:spPr bwMode="auto">
          <a:xfrm>
            <a:off x="3917091" y="778332"/>
            <a:ext cx="49056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40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rPr>
              <a:t>HDTN 10 CTST 1</a:t>
            </a:r>
          </a:p>
        </p:txBody>
      </p:sp>
      <p:sp>
        <p:nvSpPr>
          <p:cNvPr id="21" name="矩形 259"/>
          <p:cNvSpPr>
            <a:spLocks noChangeArrowheads="1"/>
          </p:cNvSpPr>
          <p:nvPr/>
        </p:nvSpPr>
        <p:spPr bwMode="auto">
          <a:xfrm>
            <a:off x="2706129" y="1850703"/>
            <a:ext cx="7327557"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vi-VN" altLang="zh-CN" sz="48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rPr>
              <a:t>THỂ HIỆN </a:t>
            </a:r>
          </a:p>
          <a:p>
            <a:pPr algn="ctr">
              <a:spcBef>
                <a:spcPct val="20000"/>
              </a:spcBef>
            </a:pPr>
            <a:r>
              <a:rPr lang="vi-VN" altLang="zh-CN" sz="48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rPr>
              <a:t>PHẨM CHẤT TỐT ĐẸP CỦA NGƯỜI HỌC SINH</a:t>
            </a:r>
            <a:endParaRPr lang="zh-CN" altLang="en-US" sz="4800" dirty="0">
              <a:solidFill>
                <a:srgbClr val="478E7E"/>
              </a:solidFill>
              <a:latin typeface="Montserrat SemiBold" panose="00000700000000000000" charset="0"/>
              <a:ea typeface="字魂35号-经典雅黑" panose="02000000000000000000" pitchFamily="2" charset="-122"/>
              <a:cs typeface="Montserrat SemiBold" panose="00000700000000000000" charset="0"/>
              <a:sym typeface="Calibri" panose="020F0502020204030204" pitchFamily="34" charset="0"/>
            </a:endParaRPr>
          </a:p>
        </p:txBody>
      </p:sp>
    </p:spTree>
    <p:extLst>
      <p:ext uri="{BB962C8B-B14F-4D97-AF65-F5344CB8AC3E}">
        <p14:creationId xmlns:p14="http://schemas.microsoft.com/office/powerpoint/2010/main" val="38232962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1500"/>
                            </p:stCondLst>
                            <p:childTnLst>
                              <p:par>
                                <p:cTn id="17" presetID="26" presetClass="emph" presetSubtype="0" fill="hold" grpId="1" nodeType="afterEffect">
                                  <p:stCondLst>
                                    <p:cond delay="0"/>
                                  </p:stCondLst>
                                  <p:iterate type="lt">
                                    <p:tmAbs val="0"/>
                                  </p:iterate>
                                  <p:childTnLst>
                                    <p:animEffect transition="out" filter="fade">
                                      <p:cBhvr>
                                        <p:cTn id="18" dur="500" tmFilter="0, 0; .2, .5; .8, .5; 1, 0"/>
                                        <p:tgtEl>
                                          <p:spTgt spid="19"/>
                                        </p:tgtEl>
                                      </p:cBhvr>
                                    </p:animEffect>
                                    <p:animScale>
                                      <p:cBhvr>
                                        <p:cTn id="19" dur="250" autoRev="1" fill="hold"/>
                                        <p:tgtEl>
                                          <p:spTgt spid="19"/>
                                        </p:tgtEl>
                                      </p:cBhvr>
                                      <p:by x="105000" y="105000"/>
                                    </p:animScale>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1"/>
                                        </p:tgtEl>
                                        <p:attrNameLst>
                                          <p:attrName>ppt_y</p:attrName>
                                        </p:attrNameLst>
                                      </p:cBhvr>
                                      <p:tavLst>
                                        <p:tav tm="0">
                                          <p:val>
                                            <p:strVal val="#ppt_y"/>
                                          </p:val>
                                        </p:tav>
                                        <p:tav tm="100000">
                                          <p:val>
                                            <p:strVal val="#ppt_y"/>
                                          </p:val>
                                        </p:tav>
                                      </p:tavLst>
                                    </p:anim>
                                    <p:anim calcmode="lin" valueType="num">
                                      <p:cBhvr>
                                        <p:cTn id="2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1"/>
                                        </p:tgtEl>
                                      </p:cBhvr>
                                    </p:animEffect>
                                  </p:childTnLst>
                                </p:cTn>
                              </p:par>
                            </p:childTnLst>
                          </p:cTn>
                        </p:par>
                        <p:par>
                          <p:cTn id="28" fill="hold">
                            <p:stCondLst>
                              <p:cond delay="4250"/>
                            </p:stCondLst>
                            <p:childTnLst>
                              <p:par>
                                <p:cTn id="29" presetID="26" presetClass="emph" presetSubtype="0" fill="hold" grpId="1" nodeType="afterEffect">
                                  <p:stCondLst>
                                    <p:cond delay="0"/>
                                  </p:stCondLst>
                                  <p:iterate type="lt">
                                    <p:tmAbs val="0"/>
                                  </p:iterate>
                                  <p:childTnLst>
                                    <p:animEffect transition="out" filter="fade">
                                      <p:cBhvr>
                                        <p:cTn id="30" dur="500" tmFilter="0, 0; .2, .5; .8, .5; 1, 0"/>
                                        <p:tgtEl>
                                          <p:spTgt spid="21"/>
                                        </p:tgtEl>
                                      </p:cBhvr>
                                    </p:animEffect>
                                    <p:animScale>
                                      <p:cBhvr>
                                        <p:cTn id="3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0C78ECED-7A83-99DF-E010-ADFD91479D40}"/>
              </a:ext>
            </a:extLst>
          </p:cNvPr>
          <p:cNvPicPr>
            <a:picLocks noChangeAspect="1"/>
          </p:cNvPicPr>
          <p:nvPr/>
        </p:nvPicPr>
        <p:blipFill rotWithShape="1">
          <a:blip r:embed="rId3">
            <a:extLst>
              <a:ext uri="{28A0092B-C50C-407E-A947-70E740481C1C}">
                <a14:useLocalDpi xmlns:a14="http://schemas.microsoft.com/office/drawing/2010/main" val="0"/>
              </a:ext>
            </a:extLst>
          </a:blip>
          <a:srcRect r="1574" b="58718"/>
          <a:stretch/>
        </p:blipFill>
        <p:spPr>
          <a:xfrm>
            <a:off x="809922" y="2105891"/>
            <a:ext cx="10905066" cy="3431966"/>
          </a:xfrm>
          <a:prstGeom prst="rect">
            <a:avLst/>
          </a:prstGeom>
        </p:spPr>
      </p:pic>
      <p:sp>
        <p:nvSpPr>
          <p:cNvPr id="4" name="Rectangle 3">
            <a:extLst>
              <a:ext uri="{FF2B5EF4-FFF2-40B4-BE49-F238E27FC236}">
                <a16:creationId xmlns:a16="http://schemas.microsoft.com/office/drawing/2014/main" id="{482CAD9D-EF29-8FF1-6E59-17E7CDBE07E8}"/>
              </a:ext>
            </a:extLst>
          </p:cNvPr>
          <p:cNvSpPr/>
          <p:nvPr/>
        </p:nvSpPr>
        <p:spPr>
          <a:xfrm>
            <a:off x="1082344" y="808608"/>
            <a:ext cx="3002044" cy="914400"/>
          </a:xfrm>
          <a:prstGeom prst="rect">
            <a:avLst/>
          </a:prstGeom>
          <a:solidFill>
            <a:srgbClr val="6B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latin typeface="iCiel Crocante" panose="02000000000000000000" pitchFamily="2" charset="0"/>
              </a:rPr>
              <a:t>NHÓM 2</a:t>
            </a:r>
          </a:p>
        </p:txBody>
      </p:sp>
    </p:spTree>
    <p:extLst>
      <p:ext uri="{BB962C8B-B14F-4D97-AF65-F5344CB8AC3E}">
        <p14:creationId xmlns:p14="http://schemas.microsoft.com/office/powerpoint/2010/main" val="3702482421"/>
      </p:ext>
    </p:extLst>
  </p:cSld>
  <p:clrMapOvr>
    <a:masterClrMapping/>
  </p:clrMapOvr>
  <p:transition spd="slow" advClick="0" advTm="100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Graphical user interface, text, application&#10;&#10;Description automatically generated">
            <a:extLst>
              <a:ext uri="{FF2B5EF4-FFF2-40B4-BE49-F238E27FC236}">
                <a16:creationId xmlns:a16="http://schemas.microsoft.com/office/drawing/2014/main" id="{091E2212-13C9-B452-511E-458CE449F622}"/>
              </a:ext>
            </a:extLst>
          </p:cNvPr>
          <p:cNvPicPr>
            <a:picLocks noChangeAspect="1"/>
          </p:cNvPicPr>
          <p:nvPr/>
        </p:nvPicPr>
        <p:blipFill rotWithShape="1">
          <a:blip r:embed="rId3">
            <a:extLst>
              <a:ext uri="{28A0092B-C50C-407E-A947-70E740481C1C}">
                <a14:useLocalDpi xmlns:a14="http://schemas.microsoft.com/office/drawing/2010/main" val="0"/>
              </a:ext>
            </a:extLst>
          </a:blip>
          <a:srcRect t="40387"/>
          <a:stretch/>
        </p:blipFill>
        <p:spPr>
          <a:xfrm>
            <a:off x="851326" y="856707"/>
            <a:ext cx="9732399" cy="3452056"/>
          </a:xfrm>
          <a:prstGeom prst="rect">
            <a:avLst/>
          </a:prstGeom>
        </p:spPr>
      </p:pic>
      <p:sp>
        <p:nvSpPr>
          <p:cNvPr id="4" name="Rectangle 3">
            <a:extLst>
              <a:ext uri="{FF2B5EF4-FFF2-40B4-BE49-F238E27FC236}">
                <a16:creationId xmlns:a16="http://schemas.microsoft.com/office/drawing/2014/main" id="{3AFC70FD-4A36-43CC-4808-6F26446729DD}"/>
              </a:ext>
            </a:extLst>
          </p:cNvPr>
          <p:cNvSpPr/>
          <p:nvPr/>
        </p:nvSpPr>
        <p:spPr>
          <a:xfrm>
            <a:off x="1123908" y="4936067"/>
            <a:ext cx="3002044"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latin typeface="iCiel Crocante" panose="02000000000000000000" pitchFamily="2" charset="0"/>
              </a:rPr>
              <a:t>NHÓM 3</a:t>
            </a:r>
          </a:p>
        </p:txBody>
      </p:sp>
    </p:spTree>
    <p:extLst>
      <p:ext uri="{BB962C8B-B14F-4D97-AF65-F5344CB8AC3E}">
        <p14:creationId xmlns:p14="http://schemas.microsoft.com/office/powerpoint/2010/main" val="2402046589"/>
      </p:ext>
    </p:extLst>
  </p:cSld>
  <p:clrMapOvr>
    <a:masterClrMapping/>
  </p:clrMapOvr>
  <p:transition spd="slow" advClick="0" advTm="1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377164" y="1526808"/>
            <a:ext cx="2270317" cy="2633568"/>
            <a:chOff x="620740" y="2110021"/>
            <a:chExt cx="3144489" cy="3647608"/>
          </a:xfrm>
        </p:grpSpPr>
        <p:sp>
          <p:nvSpPr>
            <p:cNvPr id="8" name="六边形 7"/>
            <p:cNvSpPr/>
            <p:nvPr/>
          </p:nvSpPr>
          <p:spPr>
            <a:xfrm rot="5400000">
              <a:off x="369181" y="2361580"/>
              <a:ext cx="3647608" cy="3144489"/>
            </a:xfrm>
            <a:prstGeom prst="hexagon">
              <a:avLst>
                <a:gd name="adj" fmla="val 31163"/>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9" name="六边形 8"/>
            <p:cNvSpPr/>
            <p:nvPr/>
          </p:nvSpPr>
          <p:spPr>
            <a:xfrm rot="5400000">
              <a:off x="671752" y="2622418"/>
              <a:ext cx="3042464" cy="2622814"/>
            </a:xfrm>
            <a:prstGeom prst="hexagon">
              <a:avLst>
                <a:gd name="adj" fmla="val 31163"/>
                <a:gd name="vf" fmla="val 115470"/>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10" name="组合 9"/>
          <p:cNvGrpSpPr/>
          <p:nvPr/>
        </p:nvGrpSpPr>
        <p:grpSpPr>
          <a:xfrm>
            <a:off x="8544520" y="1526808"/>
            <a:ext cx="2270317" cy="2633568"/>
            <a:chOff x="8426771" y="2110021"/>
            <a:chExt cx="3144489" cy="3647608"/>
          </a:xfrm>
        </p:grpSpPr>
        <p:sp>
          <p:nvSpPr>
            <p:cNvPr id="11" name="六边形 10"/>
            <p:cNvSpPr/>
            <p:nvPr/>
          </p:nvSpPr>
          <p:spPr>
            <a:xfrm rot="5400000">
              <a:off x="8175212" y="2361580"/>
              <a:ext cx="3647608" cy="3144489"/>
            </a:xfrm>
            <a:prstGeom prst="hexagon">
              <a:avLst>
                <a:gd name="adj" fmla="val 31163"/>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14" name="六边形 13"/>
            <p:cNvSpPr/>
            <p:nvPr/>
          </p:nvSpPr>
          <p:spPr>
            <a:xfrm rot="5400000">
              <a:off x="8477784" y="2622418"/>
              <a:ext cx="3042464" cy="2622814"/>
            </a:xfrm>
            <a:prstGeom prst="hexagon">
              <a:avLst>
                <a:gd name="adj" fmla="val 31163"/>
                <a:gd name="vf" fmla="val 115470"/>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sp>
        <p:nvSpPr>
          <p:cNvPr id="17" name="矩形 16"/>
          <p:cNvSpPr/>
          <p:nvPr/>
        </p:nvSpPr>
        <p:spPr>
          <a:xfrm>
            <a:off x="1710510" y="3166807"/>
            <a:ext cx="1580882" cy="338554"/>
          </a:xfrm>
          <a:prstGeom prst="rect">
            <a:avLst/>
          </a:prstGeom>
        </p:spPr>
        <p:txBody>
          <a:bodyPr wrap="none">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600" kern="0"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TH1 - </a:t>
            </a:r>
            <a:r>
              <a:rPr kumimoji="0" lang="en-US" altLang="zh-CN" sz="1600" b="0" i="0" u="none" strike="noStrike" kern="0" cap="none" spc="0" normalizeH="0" baseline="0" noProof="0" dirty="0">
                <a:ln>
                  <a:noFill/>
                </a:ln>
                <a:solidFill>
                  <a:schemeClr val="bg1"/>
                </a:solidFill>
                <a:effectLst/>
                <a:uLnTx/>
                <a:uFillTx/>
                <a:latin typeface="Montserrat SemiBold" panose="00000700000000000000" charset="0"/>
                <a:ea typeface="字魂35号-经典雅黑" panose="02000000000000000000" pitchFamily="2" charset="-122"/>
                <a:cs typeface="Montserrat SemiBold" panose="00000700000000000000" charset="0"/>
              </a:rPr>
              <a:t>NHÓM 1</a:t>
            </a:r>
          </a:p>
        </p:txBody>
      </p:sp>
      <p:sp>
        <p:nvSpPr>
          <p:cNvPr id="21" name="矩形 20"/>
          <p:cNvSpPr/>
          <p:nvPr/>
        </p:nvSpPr>
        <p:spPr>
          <a:xfrm>
            <a:off x="8840219" y="3166807"/>
            <a:ext cx="1661032" cy="338554"/>
          </a:xfrm>
          <a:prstGeom prst="rect">
            <a:avLst/>
          </a:prstGeom>
        </p:spPr>
        <p:txBody>
          <a:bodyPr wrap="none">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1600" kern="0"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TH3 - NHÓM 3</a:t>
            </a:r>
            <a:endParaRPr kumimoji="0" lang="en-US" altLang="zh-CN" sz="1600" b="0" i="0" u="none" strike="noStrike" kern="0" cap="none" spc="0" normalizeH="0" baseline="0" noProof="0" dirty="0">
              <a:ln>
                <a:noFill/>
              </a:ln>
              <a:solidFill>
                <a:schemeClr val="bg1"/>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nvGrpSpPr>
          <p:cNvPr id="22" name="组合 21"/>
          <p:cNvGrpSpPr/>
          <p:nvPr/>
        </p:nvGrpSpPr>
        <p:grpSpPr>
          <a:xfrm>
            <a:off x="4525154" y="1266061"/>
            <a:ext cx="3141694" cy="3155064"/>
            <a:chOff x="4525154" y="1880044"/>
            <a:chExt cx="3141694" cy="3155064"/>
          </a:xfrm>
        </p:grpSpPr>
        <p:sp>
          <p:nvSpPr>
            <p:cNvPr id="23" name="任意多边形 39"/>
            <p:cNvSpPr/>
            <p:nvPr/>
          </p:nvSpPr>
          <p:spPr>
            <a:xfrm rot="5400000">
              <a:off x="5280404" y="1643171"/>
              <a:ext cx="1938667" cy="2412413"/>
            </a:xfrm>
            <a:custGeom>
              <a:avLst/>
              <a:gdLst>
                <a:gd name="connsiteX0" fmla="*/ 0 w 1938667"/>
                <a:gd name="connsiteY0" fmla="*/ 1359942 h 2412413"/>
                <a:gd name="connsiteX1" fmla="*/ 847598 w 1938667"/>
                <a:gd name="connsiteY1" fmla="*/ 0 h 2412413"/>
                <a:gd name="connsiteX2" fmla="*/ 1938667 w 1938667"/>
                <a:gd name="connsiteY2" fmla="*/ 0 h 2412413"/>
                <a:gd name="connsiteX3" fmla="*/ 655964 w 1938667"/>
                <a:gd name="connsiteY3" fmla="*/ 2412413 h 2412413"/>
                <a:gd name="connsiteX4" fmla="*/ 0 w 1938667"/>
                <a:gd name="connsiteY4" fmla="*/ 1359942 h 2412413"/>
                <a:gd name="connsiteX0-1" fmla="*/ 655964 w 1938667"/>
                <a:gd name="connsiteY0-2" fmla="*/ 2412413 h 2503853"/>
                <a:gd name="connsiteX1-3" fmla="*/ 0 w 1938667"/>
                <a:gd name="connsiteY1-4" fmla="*/ 1359942 h 2503853"/>
                <a:gd name="connsiteX2-5" fmla="*/ 847598 w 1938667"/>
                <a:gd name="connsiteY2-6" fmla="*/ 0 h 2503853"/>
                <a:gd name="connsiteX3-7" fmla="*/ 1938667 w 1938667"/>
                <a:gd name="connsiteY3-8" fmla="*/ 0 h 2503853"/>
                <a:gd name="connsiteX4-9" fmla="*/ 747404 w 1938667"/>
                <a:gd name="connsiteY4-10" fmla="*/ 2503853 h 2503853"/>
                <a:gd name="connsiteX0-11" fmla="*/ 655964 w 1938667"/>
                <a:gd name="connsiteY0-12" fmla="*/ 2412413 h 2412413"/>
                <a:gd name="connsiteX1-13" fmla="*/ 0 w 1938667"/>
                <a:gd name="connsiteY1-14" fmla="*/ 1359942 h 2412413"/>
                <a:gd name="connsiteX2-15" fmla="*/ 847598 w 1938667"/>
                <a:gd name="connsiteY2-16" fmla="*/ 0 h 2412413"/>
                <a:gd name="connsiteX3-17" fmla="*/ 1938667 w 1938667"/>
                <a:gd name="connsiteY3-18" fmla="*/ 0 h 2412413"/>
              </a:gdLst>
              <a:ahLst/>
              <a:cxnLst>
                <a:cxn ang="0">
                  <a:pos x="connsiteX0-1" y="connsiteY0-2"/>
                </a:cxn>
                <a:cxn ang="0">
                  <a:pos x="connsiteX1-3" y="connsiteY1-4"/>
                </a:cxn>
                <a:cxn ang="0">
                  <a:pos x="connsiteX2-5" y="connsiteY2-6"/>
                </a:cxn>
                <a:cxn ang="0">
                  <a:pos x="connsiteX3-7" y="connsiteY3-8"/>
                </a:cxn>
              </a:cxnLst>
              <a:rect l="l" t="t" r="r" b="b"/>
              <a:pathLst>
                <a:path w="1938667" h="2412413">
                  <a:moveTo>
                    <a:pt x="655964" y="2412413"/>
                  </a:moveTo>
                  <a:lnTo>
                    <a:pt x="0" y="1359942"/>
                  </a:lnTo>
                  <a:lnTo>
                    <a:pt x="847598" y="0"/>
                  </a:lnTo>
                  <a:lnTo>
                    <a:pt x="1938667" y="0"/>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24" name="任意多边形 37"/>
            <p:cNvSpPr/>
            <p:nvPr/>
          </p:nvSpPr>
          <p:spPr>
            <a:xfrm rot="5400000">
              <a:off x="4973177" y="2862949"/>
              <a:ext cx="1935043" cy="2409276"/>
            </a:xfrm>
            <a:custGeom>
              <a:avLst/>
              <a:gdLst>
                <a:gd name="connsiteX0" fmla="*/ 0 w 1935043"/>
                <a:gd name="connsiteY0" fmla="*/ 2409276 h 2409276"/>
                <a:gd name="connsiteX1" fmla="*/ 1281034 w 1935043"/>
                <a:gd name="connsiteY1" fmla="*/ 0 h 2409276"/>
                <a:gd name="connsiteX2" fmla="*/ 1935043 w 1935043"/>
                <a:gd name="connsiteY2" fmla="*/ 1049335 h 2409276"/>
                <a:gd name="connsiteX3" fmla="*/ 1087446 w 1935043"/>
                <a:gd name="connsiteY3" fmla="*/ 2409276 h 2409276"/>
                <a:gd name="connsiteX4" fmla="*/ 0 w 1935043"/>
                <a:gd name="connsiteY4" fmla="*/ 2409276 h 2409276"/>
                <a:gd name="connsiteX0-1" fmla="*/ 1281034 w 1935043"/>
                <a:gd name="connsiteY0-2" fmla="*/ 0 h 2409276"/>
                <a:gd name="connsiteX1-3" fmla="*/ 1935043 w 1935043"/>
                <a:gd name="connsiteY1-4" fmla="*/ 1049335 h 2409276"/>
                <a:gd name="connsiteX2-5" fmla="*/ 1087446 w 1935043"/>
                <a:gd name="connsiteY2-6" fmla="*/ 2409276 h 2409276"/>
                <a:gd name="connsiteX3-7" fmla="*/ 0 w 1935043"/>
                <a:gd name="connsiteY3-8" fmla="*/ 2409276 h 2409276"/>
                <a:gd name="connsiteX4-9" fmla="*/ 1372474 w 1935043"/>
                <a:gd name="connsiteY4-10" fmla="*/ 91440 h 2409276"/>
                <a:gd name="connsiteX0-11" fmla="*/ 1281034 w 1935043"/>
                <a:gd name="connsiteY0-12" fmla="*/ 0 h 2409276"/>
                <a:gd name="connsiteX1-13" fmla="*/ 1935043 w 1935043"/>
                <a:gd name="connsiteY1-14" fmla="*/ 1049335 h 2409276"/>
                <a:gd name="connsiteX2-15" fmla="*/ 1087446 w 1935043"/>
                <a:gd name="connsiteY2-16" fmla="*/ 2409276 h 2409276"/>
                <a:gd name="connsiteX3-17" fmla="*/ 0 w 1935043"/>
                <a:gd name="connsiteY3-18" fmla="*/ 2409276 h 2409276"/>
              </a:gdLst>
              <a:ahLst/>
              <a:cxnLst>
                <a:cxn ang="0">
                  <a:pos x="connsiteX0-1" y="connsiteY0-2"/>
                </a:cxn>
                <a:cxn ang="0">
                  <a:pos x="connsiteX1-3" y="connsiteY1-4"/>
                </a:cxn>
                <a:cxn ang="0">
                  <a:pos x="connsiteX2-5" y="connsiteY2-6"/>
                </a:cxn>
                <a:cxn ang="0">
                  <a:pos x="connsiteX3-7" y="connsiteY3-8"/>
                </a:cxn>
              </a:cxnLst>
              <a:rect l="l" t="t" r="r" b="b"/>
              <a:pathLst>
                <a:path w="1935043" h="2409276">
                  <a:moveTo>
                    <a:pt x="1281034" y="0"/>
                  </a:moveTo>
                  <a:lnTo>
                    <a:pt x="1935043" y="1049335"/>
                  </a:lnTo>
                  <a:lnTo>
                    <a:pt x="1087446" y="2409276"/>
                  </a:lnTo>
                  <a:lnTo>
                    <a:pt x="0" y="2409276"/>
                  </a:ln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25" name="六边形 24"/>
            <p:cNvSpPr/>
            <p:nvPr/>
          </p:nvSpPr>
          <p:spPr>
            <a:xfrm rot="5400000">
              <a:off x="4780183" y="2323249"/>
              <a:ext cx="2631636" cy="2268652"/>
            </a:xfrm>
            <a:prstGeom prst="hexagon">
              <a:avLst>
                <a:gd name="adj" fmla="val 31163"/>
                <a:gd name="vf" fmla="val 115470"/>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nvGrpSpPr>
            <p:cNvPr id="26" name="组合 25"/>
            <p:cNvGrpSpPr/>
            <p:nvPr/>
          </p:nvGrpSpPr>
          <p:grpSpPr>
            <a:xfrm>
              <a:off x="4525154" y="2539183"/>
              <a:ext cx="378750" cy="351205"/>
              <a:chOff x="1048658" y="2003765"/>
              <a:chExt cx="284560" cy="263865"/>
            </a:xfrm>
            <a:solidFill>
              <a:schemeClr val="tx1">
                <a:lumMod val="75000"/>
                <a:lumOff val="25000"/>
              </a:schemeClr>
            </a:solidFill>
          </p:grpSpPr>
          <p:sp>
            <p:nvSpPr>
              <p:cNvPr id="30" name="Freeform 324"/>
              <p:cNvSpPr/>
              <p:nvPr/>
            </p:nvSpPr>
            <p:spPr bwMode="auto">
              <a:xfrm rot="10800000" flipH="1" flipV="1">
                <a:off x="1048658" y="2003765"/>
                <a:ext cx="116412" cy="26386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31" name="Freeform 325"/>
              <p:cNvSpPr/>
              <p:nvPr/>
            </p:nvSpPr>
            <p:spPr bwMode="auto">
              <a:xfrm rot="10800000" flipH="1" flipV="1">
                <a:off x="1214220" y="2003765"/>
                <a:ext cx="118998" cy="26386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27" name="组合 26"/>
            <p:cNvGrpSpPr/>
            <p:nvPr/>
          </p:nvGrpSpPr>
          <p:grpSpPr>
            <a:xfrm rot="10800000">
              <a:off x="7288098" y="3998605"/>
              <a:ext cx="378750" cy="351205"/>
              <a:chOff x="1048658" y="2003765"/>
              <a:chExt cx="284560" cy="263865"/>
            </a:xfrm>
            <a:solidFill>
              <a:schemeClr val="tx1">
                <a:lumMod val="75000"/>
                <a:lumOff val="25000"/>
              </a:schemeClr>
            </a:solidFill>
          </p:grpSpPr>
          <p:sp>
            <p:nvSpPr>
              <p:cNvPr id="28" name="Freeform 324"/>
              <p:cNvSpPr/>
              <p:nvPr/>
            </p:nvSpPr>
            <p:spPr bwMode="auto">
              <a:xfrm rot="10800000" flipH="1" flipV="1">
                <a:off x="1048658" y="2003765"/>
                <a:ext cx="116412" cy="263865"/>
              </a:xfrm>
              <a:custGeom>
                <a:avLst/>
                <a:gdLst>
                  <a:gd name="T0" fmla="*/ 0 w 118"/>
                  <a:gd name="T1" fmla="*/ 147 h 265"/>
                  <a:gd name="T2" fmla="*/ 0 w 118"/>
                  <a:gd name="T3" fmla="*/ 150 h 265"/>
                  <a:gd name="T4" fmla="*/ 0 w 118"/>
                  <a:gd name="T5" fmla="*/ 248 h 265"/>
                  <a:gd name="T6" fmla="*/ 17 w 118"/>
                  <a:gd name="T7" fmla="*/ 265 h 265"/>
                  <a:gd name="T8" fmla="*/ 101 w 118"/>
                  <a:gd name="T9" fmla="*/ 265 h 265"/>
                  <a:gd name="T10" fmla="*/ 118 w 118"/>
                  <a:gd name="T11" fmla="*/ 248 h 265"/>
                  <a:gd name="T12" fmla="*/ 118 w 118"/>
                  <a:gd name="T13" fmla="*/ 150 h 265"/>
                  <a:gd name="T14" fmla="*/ 101 w 118"/>
                  <a:gd name="T15" fmla="*/ 133 h 265"/>
                  <a:gd name="T16" fmla="*/ 70 w 118"/>
                  <a:gd name="T17" fmla="*/ 133 h 265"/>
                  <a:gd name="T18" fmla="*/ 71 w 118"/>
                  <a:gd name="T19" fmla="*/ 133 h 265"/>
                  <a:gd name="T20" fmla="*/ 118 w 118"/>
                  <a:gd name="T21" fmla="*/ 59 h 265"/>
                  <a:gd name="T22" fmla="*/ 118 w 118"/>
                  <a:gd name="T23" fmla="*/ 0 h 265"/>
                  <a:gd name="T24" fmla="*/ 0 w 118"/>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265">
                    <a:moveTo>
                      <a:pt x="0" y="147"/>
                    </a:moveTo>
                    <a:cubicBezTo>
                      <a:pt x="0" y="148"/>
                      <a:pt x="0" y="149"/>
                      <a:pt x="0" y="150"/>
                    </a:cubicBezTo>
                    <a:cubicBezTo>
                      <a:pt x="0" y="248"/>
                      <a:pt x="0" y="248"/>
                      <a:pt x="0" y="248"/>
                    </a:cubicBezTo>
                    <a:cubicBezTo>
                      <a:pt x="0" y="257"/>
                      <a:pt x="7" y="265"/>
                      <a:pt x="17" y="265"/>
                    </a:cubicBezTo>
                    <a:cubicBezTo>
                      <a:pt x="101" y="265"/>
                      <a:pt x="101" y="265"/>
                      <a:pt x="101" y="265"/>
                    </a:cubicBezTo>
                    <a:cubicBezTo>
                      <a:pt x="111" y="265"/>
                      <a:pt x="118" y="257"/>
                      <a:pt x="118" y="248"/>
                    </a:cubicBezTo>
                    <a:cubicBezTo>
                      <a:pt x="118" y="150"/>
                      <a:pt x="118" y="150"/>
                      <a:pt x="118" y="150"/>
                    </a:cubicBezTo>
                    <a:cubicBezTo>
                      <a:pt x="118" y="141"/>
                      <a:pt x="111" y="133"/>
                      <a:pt x="101" y="133"/>
                    </a:cubicBezTo>
                    <a:cubicBezTo>
                      <a:pt x="70" y="133"/>
                      <a:pt x="70" y="133"/>
                      <a:pt x="70" y="133"/>
                    </a:cubicBezTo>
                    <a:cubicBezTo>
                      <a:pt x="71" y="133"/>
                      <a:pt x="71" y="133"/>
                      <a:pt x="71" y="133"/>
                    </a:cubicBezTo>
                    <a:cubicBezTo>
                      <a:pt x="71" y="83"/>
                      <a:pt x="84" y="59"/>
                      <a:pt x="118" y="59"/>
                    </a:cubicBezTo>
                    <a:cubicBezTo>
                      <a:pt x="118" y="0"/>
                      <a:pt x="118" y="0"/>
                      <a:pt x="118" y="0"/>
                    </a:cubicBezTo>
                    <a:cubicBezTo>
                      <a:pt x="17" y="6"/>
                      <a:pt x="1" y="73"/>
                      <a:pt x="0"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29" name="Freeform 325"/>
              <p:cNvSpPr/>
              <p:nvPr/>
            </p:nvSpPr>
            <p:spPr bwMode="auto">
              <a:xfrm rot="10800000" flipH="1" flipV="1">
                <a:off x="1214220" y="2003765"/>
                <a:ext cx="118998" cy="263865"/>
              </a:xfrm>
              <a:custGeom>
                <a:avLst/>
                <a:gdLst>
                  <a:gd name="T0" fmla="*/ 1 w 119"/>
                  <a:gd name="T1" fmla="*/ 147 h 265"/>
                  <a:gd name="T2" fmla="*/ 0 w 119"/>
                  <a:gd name="T3" fmla="*/ 150 h 265"/>
                  <a:gd name="T4" fmla="*/ 0 w 119"/>
                  <a:gd name="T5" fmla="*/ 248 h 265"/>
                  <a:gd name="T6" fmla="*/ 17 w 119"/>
                  <a:gd name="T7" fmla="*/ 265 h 265"/>
                  <a:gd name="T8" fmla="*/ 102 w 119"/>
                  <a:gd name="T9" fmla="*/ 265 h 265"/>
                  <a:gd name="T10" fmla="*/ 119 w 119"/>
                  <a:gd name="T11" fmla="*/ 248 h 265"/>
                  <a:gd name="T12" fmla="*/ 119 w 119"/>
                  <a:gd name="T13" fmla="*/ 150 h 265"/>
                  <a:gd name="T14" fmla="*/ 102 w 119"/>
                  <a:gd name="T15" fmla="*/ 133 h 265"/>
                  <a:gd name="T16" fmla="*/ 71 w 119"/>
                  <a:gd name="T17" fmla="*/ 133 h 265"/>
                  <a:gd name="T18" fmla="*/ 72 w 119"/>
                  <a:gd name="T19" fmla="*/ 133 h 265"/>
                  <a:gd name="T20" fmla="*/ 119 w 119"/>
                  <a:gd name="T21" fmla="*/ 59 h 265"/>
                  <a:gd name="T22" fmla="*/ 119 w 119"/>
                  <a:gd name="T23" fmla="*/ 0 h 265"/>
                  <a:gd name="T24" fmla="*/ 1 w 119"/>
                  <a:gd name="T25" fmla="*/ 14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65">
                    <a:moveTo>
                      <a:pt x="1" y="147"/>
                    </a:moveTo>
                    <a:cubicBezTo>
                      <a:pt x="1" y="148"/>
                      <a:pt x="0" y="149"/>
                      <a:pt x="0" y="150"/>
                    </a:cubicBezTo>
                    <a:cubicBezTo>
                      <a:pt x="0" y="248"/>
                      <a:pt x="0" y="248"/>
                      <a:pt x="0" y="248"/>
                    </a:cubicBezTo>
                    <a:cubicBezTo>
                      <a:pt x="0" y="257"/>
                      <a:pt x="8" y="265"/>
                      <a:pt x="17" y="265"/>
                    </a:cubicBezTo>
                    <a:cubicBezTo>
                      <a:pt x="102" y="265"/>
                      <a:pt x="102" y="265"/>
                      <a:pt x="102" y="265"/>
                    </a:cubicBezTo>
                    <a:cubicBezTo>
                      <a:pt x="111" y="265"/>
                      <a:pt x="119" y="257"/>
                      <a:pt x="119" y="248"/>
                    </a:cubicBezTo>
                    <a:cubicBezTo>
                      <a:pt x="119" y="150"/>
                      <a:pt x="119" y="150"/>
                      <a:pt x="119" y="150"/>
                    </a:cubicBezTo>
                    <a:cubicBezTo>
                      <a:pt x="119" y="141"/>
                      <a:pt x="111" y="133"/>
                      <a:pt x="102" y="133"/>
                    </a:cubicBezTo>
                    <a:cubicBezTo>
                      <a:pt x="71" y="133"/>
                      <a:pt x="71" y="133"/>
                      <a:pt x="71" y="133"/>
                    </a:cubicBezTo>
                    <a:cubicBezTo>
                      <a:pt x="72" y="133"/>
                      <a:pt x="72" y="133"/>
                      <a:pt x="72" y="133"/>
                    </a:cubicBezTo>
                    <a:cubicBezTo>
                      <a:pt x="72" y="83"/>
                      <a:pt x="85" y="59"/>
                      <a:pt x="119" y="59"/>
                    </a:cubicBezTo>
                    <a:cubicBezTo>
                      <a:pt x="119" y="0"/>
                      <a:pt x="119" y="0"/>
                      <a:pt x="119" y="0"/>
                    </a:cubicBezTo>
                    <a:cubicBezTo>
                      <a:pt x="18" y="6"/>
                      <a:pt x="1" y="73"/>
                      <a:pt x="1" y="147"/>
                    </a:cubicBezTo>
                    <a:close/>
                  </a:path>
                </a:pathLst>
              </a:custGeom>
              <a:solidFill>
                <a:srgbClr val="478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sp>
        <p:nvSpPr>
          <p:cNvPr id="34" name="矩形 33"/>
          <p:cNvSpPr/>
          <p:nvPr/>
        </p:nvSpPr>
        <p:spPr>
          <a:xfrm>
            <a:off x="5265169" y="3166807"/>
            <a:ext cx="1661032" cy="338554"/>
          </a:xfrm>
          <a:prstGeom prst="rect">
            <a:avLst/>
          </a:prstGeom>
        </p:spPr>
        <p:txBody>
          <a:bodyPr wrap="none">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chemeClr val="bg1"/>
                </a:solidFill>
                <a:effectLst/>
                <a:uLnTx/>
                <a:uFillTx/>
                <a:latin typeface="Montserrat SemiBold" panose="00000700000000000000" charset="0"/>
                <a:ea typeface="字魂35号-经典雅黑" panose="02000000000000000000" pitchFamily="2" charset="-122"/>
                <a:cs typeface="Montserrat SemiBold" panose="00000700000000000000" charset="0"/>
              </a:rPr>
              <a:t>TH2 - NHÓM 2</a:t>
            </a:r>
          </a:p>
        </p:txBody>
      </p:sp>
      <p:grpSp>
        <p:nvGrpSpPr>
          <p:cNvPr id="35" name="组合 34"/>
          <p:cNvGrpSpPr/>
          <p:nvPr/>
        </p:nvGrpSpPr>
        <p:grpSpPr>
          <a:xfrm>
            <a:off x="2294088" y="2242531"/>
            <a:ext cx="436468" cy="439421"/>
            <a:chOff x="5042691" y="2273920"/>
            <a:chExt cx="702937" cy="707692"/>
          </a:xfrm>
          <a:solidFill>
            <a:schemeClr val="bg1"/>
          </a:solidFill>
        </p:grpSpPr>
        <p:sp>
          <p:nvSpPr>
            <p:cNvPr id="36"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37"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38" name="组合 37"/>
          <p:cNvGrpSpPr/>
          <p:nvPr/>
        </p:nvGrpSpPr>
        <p:grpSpPr>
          <a:xfrm>
            <a:off x="5805530" y="2165307"/>
            <a:ext cx="580940" cy="558573"/>
            <a:chOff x="3620725" y="5138333"/>
            <a:chExt cx="702937" cy="675873"/>
          </a:xfrm>
          <a:solidFill>
            <a:schemeClr val="bg1"/>
          </a:solidFill>
        </p:grpSpPr>
        <p:sp>
          <p:nvSpPr>
            <p:cNvPr id="39" name="Freeform 18"/>
            <p:cNvSpPr/>
            <p:nvPr/>
          </p:nvSpPr>
          <p:spPr bwMode="auto">
            <a:xfrm>
              <a:off x="3620725" y="5360332"/>
              <a:ext cx="702937" cy="280151"/>
            </a:xfrm>
            <a:custGeom>
              <a:avLst/>
              <a:gdLst>
                <a:gd name="T0" fmla="*/ 699 w 813"/>
                <a:gd name="T1" fmla="*/ 96 h 324"/>
                <a:gd name="T2" fmla="*/ 661 w 813"/>
                <a:gd name="T3" fmla="*/ 96 h 324"/>
                <a:gd name="T4" fmla="*/ 661 w 813"/>
                <a:gd name="T5" fmla="*/ 178 h 324"/>
                <a:gd name="T6" fmla="*/ 632 w 813"/>
                <a:gd name="T7" fmla="*/ 207 h 324"/>
                <a:gd name="T8" fmla="*/ 317 w 813"/>
                <a:gd name="T9" fmla="*/ 207 h 324"/>
                <a:gd name="T10" fmla="*/ 317 w 813"/>
                <a:gd name="T11" fmla="*/ 296 h 324"/>
                <a:gd name="T12" fmla="*/ 289 w 813"/>
                <a:gd name="T13" fmla="*/ 324 h 324"/>
                <a:gd name="T14" fmla="*/ 120 w 813"/>
                <a:gd name="T15" fmla="*/ 324 h 324"/>
                <a:gd name="T16" fmla="*/ 92 w 813"/>
                <a:gd name="T17" fmla="*/ 296 h 324"/>
                <a:gd name="T18" fmla="*/ 92 w 813"/>
                <a:gd name="T19" fmla="*/ 204 h 324"/>
                <a:gd name="T20" fmla="*/ 0 w 813"/>
                <a:gd name="T21" fmla="*/ 204 h 324"/>
                <a:gd name="T22" fmla="*/ 0 w 813"/>
                <a:gd name="T23" fmla="*/ 147 h 324"/>
                <a:gd name="T24" fmla="*/ 120 w 813"/>
                <a:gd name="T25" fmla="*/ 147 h 324"/>
                <a:gd name="T26" fmla="*/ 149 w 813"/>
                <a:gd name="T27" fmla="*/ 175 h 324"/>
                <a:gd name="T28" fmla="*/ 149 w 813"/>
                <a:gd name="T29" fmla="*/ 267 h 324"/>
                <a:gd name="T30" fmla="*/ 260 w 813"/>
                <a:gd name="T31" fmla="*/ 267 h 324"/>
                <a:gd name="T32" fmla="*/ 260 w 813"/>
                <a:gd name="T33" fmla="*/ 178 h 324"/>
                <a:gd name="T34" fmla="*/ 289 w 813"/>
                <a:gd name="T35" fmla="*/ 150 h 324"/>
                <a:gd name="T36" fmla="*/ 603 w 813"/>
                <a:gd name="T37" fmla="*/ 150 h 324"/>
                <a:gd name="T38" fmla="*/ 603 w 813"/>
                <a:gd name="T39" fmla="*/ 67 h 324"/>
                <a:gd name="T40" fmla="*/ 632 w 813"/>
                <a:gd name="T41" fmla="*/ 39 h 324"/>
                <a:gd name="T42" fmla="*/ 699 w 813"/>
                <a:gd name="T43" fmla="*/ 39 h 324"/>
                <a:gd name="T44" fmla="*/ 699 w 813"/>
                <a:gd name="T45" fmla="*/ 0 h 324"/>
                <a:gd name="T46" fmla="*/ 813 w 813"/>
                <a:gd name="T47" fmla="*/ 67 h 324"/>
                <a:gd name="T48" fmla="*/ 699 w 813"/>
                <a:gd name="T49" fmla="*/ 134 h 324"/>
                <a:gd name="T50" fmla="*/ 699 w 813"/>
                <a:gd name="T51" fmla="*/ 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13" h="324">
                  <a:moveTo>
                    <a:pt x="699" y="96"/>
                  </a:moveTo>
                  <a:cubicBezTo>
                    <a:pt x="661" y="96"/>
                    <a:pt x="661" y="96"/>
                    <a:pt x="661" y="96"/>
                  </a:cubicBezTo>
                  <a:cubicBezTo>
                    <a:pt x="661" y="123"/>
                    <a:pt x="661" y="151"/>
                    <a:pt x="661" y="178"/>
                  </a:cubicBezTo>
                  <a:cubicBezTo>
                    <a:pt x="661" y="194"/>
                    <a:pt x="648" y="207"/>
                    <a:pt x="632" y="207"/>
                  </a:cubicBezTo>
                  <a:cubicBezTo>
                    <a:pt x="317" y="207"/>
                    <a:pt x="317" y="207"/>
                    <a:pt x="317" y="207"/>
                  </a:cubicBezTo>
                  <a:cubicBezTo>
                    <a:pt x="317" y="296"/>
                    <a:pt x="317" y="296"/>
                    <a:pt x="317" y="296"/>
                  </a:cubicBezTo>
                  <a:cubicBezTo>
                    <a:pt x="317" y="312"/>
                    <a:pt x="305" y="324"/>
                    <a:pt x="289" y="324"/>
                  </a:cubicBezTo>
                  <a:cubicBezTo>
                    <a:pt x="120" y="324"/>
                    <a:pt x="120" y="324"/>
                    <a:pt x="120" y="324"/>
                  </a:cubicBezTo>
                  <a:cubicBezTo>
                    <a:pt x="105" y="324"/>
                    <a:pt x="92" y="312"/>
                    <a:pt x="92" y="296"/>
                  </a:cubicBezTo>
                  <a:cubicBezTo>
                    <a:pt x="92" y="204"/>
                    <a:pt x="92" y="204"/>
                    <a:pt x="92" y="204"/>
                  </a:cubicBezTo>
                  <a:cubicBezTo>
                    <a:pt x="0" y="204"/>
                    <a:pt x="0" y="204"/>
                    <a:pt x="0" y="204"/>
                  </a:cubicBezTo>
                  <a:cubicBezTo>
                    <a:pt x="0" y="147"/>
                    <a:pt x="0" y="147"/>
                    <a:pt x="0" y="147"/>
                  </a:cubicBezTo>
                  <a:cubicBezTo>
                    <a:pt x="28" y="147"/>
                    <a:pt x="92" y="147"/>
                    <a:pt x="120" y="147"/>
                  </a:cubicBezTo>
                  <a:cubicBezTo>
                    <a:pt x="136" y="147"/>
                    <a:pt x="149" y="159"/>
                    <a:pt x="149" y="175"/>
                  </a:cubicBezTo>
                  <a:cubicBezTo>
                    <a:pt x="149" y="267"/>
                    <a:pt x="149" y="267"/>
                    <a:pt x="149" y="267"/>
                  </a:cubicBezTo>
                  <a:cubicBezTo>
                    <a:pt x="260" y="267"/>
                    <a:pt x="260" y="267"/>
                    <a:pt x="260" y="267"/>
                  </a:cubicBezTo>
                  <a:cubicBezTo>
                    <a:pt x="260" y="178"/>
                    <a:pt x="260" y="178"/>
                    <a:pt x="260" y="178"/>
                  </a:cubicBezTo>
                  <a:cubicBezTo>
                    <a:pt x="260" y="162"/>
                    <a:pt x="273" y="150"/>
                    <a:pt x="289" y="150"/>
                  </a:cubicBezTo>
                  <a:cubicBezTo>
                    <a:pt x="603" y="150"/>
                    <a:pt x="603" y="150"/>
                    <a:pt x="603" y="150"/>
                  </a:cubicBezTo>
                  <a:cubicBezTo>
                    <a:pt x="603" y="67"/>
                    <a:pt x="603" y="67"/>
                    <a:pt x="603" y="67"/>
                  </a:cubicBezTo>
                  <a:cubicBezTo>
                    <a:pt x="603" y="51"/>
                    <a:pt x="616" y="39"/>
                    <a:pt x="632" y="39"/>
                  </a:cubicBezTo>
                  <a:cubicBezTo>
                    <a:pt x="699" y="39"/>
                    <a:pt x="699" y="39"/>
                    <a:pt x="699" y="39"/>
                  </a:cubicBezTo>
                  <a:cubicBezTo>
                    <a:pt x="699" y="0"/>
                    <a:pt x="699" y="0"/>
                    <a:pt x="699" y="0"/>
                  </a:cubicBezTo>
                  <a:cubicBezTo>
                    <a:pt x="813" y="67"/>
                    <a:pt x="813" y="67"/>
                    <a:pt x="813" y="67"/>
                  </a:cubicBezTo>
                  <a:cubicBezTo>
                    <a:pt x="699" y="134"/>
                    <a:pt x="699" y="134"/>
                    <a:pt x="699" y="134"/>
                  </a:cubicBezTo>
                  <a:cubicBezTo>
                    <a:pt x="699" y="96"/>
                    <a:pt x="699" y="96"/>
                    <a:pt x="699"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40" name="Freeform 19"/>
            <p:cNvSpPr>
              <a:spLocks noEditPoints="1"/>
            </p:cNvSpPr>
            <p:nvPr/>
          </p:nvSpPr>
          <p:spPr bwMode="auto">
            <a:xfrm>
              <a:off x="3620725" y="5138333"/>
              <a:ext cx="653563" cy="675873"/>
            </a:xfrm>
            <a:custGeom>
              <a:avLst/>
              <a:gdLst>
                <a:gd name="T0" fmla="*/ 502 w 756"/>
                <a:gd name="T1" fmla="*/ 57 h 782"/>
                <a:gd name="T2" fmla="*/ 569 w 756"/>
                <a:gd name="T3" fmla="*/ 331 h 782"/>
                <a:gd name="T4" fmla="*/ 464 w 756"/>
                <a:gd name="T5" fmla="*/ 369 h 782"/>
                <a:gd name="T6" fmla="*/ 381 w 756"/>
                <a:gd name="T7" fmla="*/ 57 h 782"/>
                <a:gd name="T8" fmla="*/ 343 w 756"/>
                <a:gd name="T9" fmla="*/ 146 h 782"/>
                <a:gd name="T10" fmla="*/ 165 w 756"/>
                <a:gd name="T11" fmla="*/ 57 h 782"/>
                <a:gd name="T12" fmla="*/ 127 w 756"/>
                <a:gd name="T13" fmla="*/ 146 h 782"/>
                <a:gd name="T14" fmla="*/ 57 w 756"/>
                <a:gd name="T15" fmla="*/ 57 h 782"/>
                <a:gd name="T16" fmla="*/ 235 w 756"/>
                <a:gd name="T17" fmla="*/ 222 h 782"/>
                <a:gd name="T18" fmla="*/ 273 w 756"/>
                <a:gd name="T19" fmla="*/ 102 h 782"/>
                <a:gd name="T20" fmla="*/ 381 w 756"/>
                <a:gd name="T21" fmla="*/ 222 h 782"/>
                <a:gd name="T22" fmla="*/ 225 w 756"/>
                <a:gd name="T23" fmla="*/ 369 h 782"/>
                <a:gd name="T24" fmla="*/ 187 w 756"/>
                <a:gd name="T25" fmla="*/ 486 h 782"/>
                <a:gd name="T26" fmla="*/ 343 w 756"/>
                <a:gd name="T27" fmla="*/ 331 h 782"/>
                <a:gd name="T28" fmla="*/ 57 w 756"/>
                <a:gd name="T29" fmla="*/ 260 h 782"/>
                <a:gd name="T30" fmla="*/ 0 w 756"/>
                <a:gd name="T31" fmla="*/ 365 h 782"/>
                <a:gd name="T32" fmla="*/ 28 w 756"/>
                <a:gd name="T33" fmla="*/ 0 h 782"/>
                <a:gd name="T34" fmla="*/ 756 w 756"/>
                <a:gd name="T35" fmla="*/ 29 h 782"/>
                <a:gd name="T36" fmla="*/ 699 w 756"/>
                <a:gd name="T37" fmla="*/ 213 h 782"/>
                <a:gd name="T38" fmla="*/ 616 w 756"/>
                <a:gd name="T39" fmla="*/ 146 h 782"/>
                <a:gd name="T40" fmla="*/ 578 w 756"/>
                <a:gd name="T41" fmla="*/ 261 h 782"/>
                <a:gd name="T42" fmla="*/ 699 w 756"/>
                <a:gd name="T43" fmla="*/ 108 h 782"/>
                <a:gd name="T44" fmla="*/ 168 w 756"/>
                <a:gd name="T45" fmla="*/ 655 h 782"/>
                <a:gd name="T46" fmla="*/ 149 w 756"/>
                <a:gd name="T47" fmla="*/ 616 h 782"/>
                <a:gd name="T48" fmla="*/ 352 w 756"/>
                <a:gd name="T49" fmla="*/ 502 h 782"/>
                <a:gd name="T50" fmla="*/ 391 w 756"/>
                <a:gd name="T51" fmla="*/ 655 h 782"/>
                <a:gd name="T52" fmla="*/ 273 w 756"/>
                <a:gd name="T53" fmla="*/ 725 h 782"/>
                <a:gd name="T54" fmla="*/ 464 w 756"/>
                <a:gd name="T55" fmla="*/ 616 h 782"/>
                <a:gd name="T56" fmla="*/ 578 w 756"/>
                <a:gd name="T57" fmla="*/ 540 h 782"/>
                <a:gd name="T58" fmla="*/ 464 w 756"/>
                <a:gd name="T59" fmla="*/ 502 h 782"/>
                <a:gd name="T60" fmla="*/ 616 w 756"/>
                <a:gd name="T61" fmla="*/ 655 h 782"/>
                <a:gd name="T62" fmla="*/ 502 w 756"/>
                <a:gd name="T63" fmla="*/ 725 h 782"/>
                <a:gd name="T64" fmla="*/ 699 w 756"/>
                <a:gd name="T65" fmla="*/ 435 h 782"/>
                <a:gd name="T66" fmla="*/ 756 w 756"/>
                <a:gd name="T67" fmla="*/ 753 h 782"/>
                <a:gd name="T68" fmla="*/ 28 w 756"/>
                <a:gd name="T69" fmla="*/ 782 h 782"/>
                <a:gd name="T70" fmla="*/ 0 w 756"/>
                <a:gd name="T71" fmla="*/ 499 h 782"/>
                <a:gd name="T72" fmla="*/ 57 w 756"/>
                <a:gd name="T73" fmla="*/ 725 h 782"/>
                <a:gd name="T74" fmla="*/ 235 w 756"/>
                <a:gd name="T75" fmla="*/ 65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6" h="782">
                  <a:moveTo>
                    <a:pt x="699" y="57"/>
                  </a:moveTo>
                  <a:cubicBezTo>
                    <a:pt x="502" y="57"/>
                    <a:pt x="502" y="57"/>
                    <a:pt x="502" y="57"/>
                  </a:cubicBezTo>
                  <a:cubicBezTo>
                    <a:pt x="502" y="331"/>
                    <a:pt x="502" y="331"/>
                    <a:pt x="502" y="331"/>
                  </a:cubicBezTo>
                  <a:cubicBezTo>
                    <a:pt x="569" y="331"/>
                    <a:pt x="569" y="331"/>
                    <a:pt x="569" y="331"/>
                  </a:cubicBezTo>
                  <a:cubicBezTo>
                    <a:pt x="569" y="369"/>
                    <a:pt x="569" y="369"/>
                    <a:pt x="569" y="369"/>
                  </a:cubicBezTo>
                  <a:cubicBezTo>
                    <a:pt x="464" y="369"/>
                    <a:pt x="464" y="369"/>
                    <a:pt x="464" y="369"/>
                  </a:cubicBezTo>
                  <a:cubicBezTo>
                    <a:pt x="464" y="57"/>
                    <a:pt x="464" y="57"/>
                    <a:pt x="464" y="57"/>
                  </a:cubicBezTo>
                  <a:cubicBezTo>
                    <a:pt x="381" y="57"/>
                    <a:pt x="381" y="57"/>
                    <a:pt x="381" y="57"/>
                  </a:cubicBezTo>
                  <a:cubicBezTo>
                    <a:pt x="381" y="146"/>
                    <a:pt x="381" y="146"/>
                    <a:pt x="381" y="146"/>
                  </a:cubicBezTo>
                  <a:cubicBezTo>
                    <a:pt x="343" y="146"/>
                    <a:pt x="343" y="146"/>
                    <a:pt x="343" y="146"/>
                  </a:cubicBezTo>
                  <a:cubicBezTo>
                    <a:pt x="343" y="57"/>
                    <a:pt x="343" y="57"/>
                    <a:pt x="343" y="57"/>
                  </a:cubicBezTo>
                  <a:cubicBezTo>
                    <a:pt x="165" y="57"/>
                    <a:pt x="165" y="57"/>
                    <a:pt x="165" y="57"/>
                  </a:cubicBezTo>
                  <a:cubicBezTo>
                    <a:pt x="165" y="146"/>
                    <a:pt x="165" y="146"/>
                    <a:pt x="165" y="146"/>
                  </a:cubicBezTo>
                  <a:cubicBezTo>
                    <a:pt x="127" y="146"/>
                    <a:pt x="127" y="146"/>
                    <a:pt x="127" y="146"/>
                  </a:cubicBezTo>
                  <a:cubicBezTo>
                    <a:pt x="127" y="57"/>
                    <a:pt x="127" y="57"/>
                    <a:pt x="127" y="57"/>
                  </a:cubicBezTo>
                  <a:cubicBezTo>
                    <a:pt x="57" y="57"/>
                    <a:pt x="57" y="57"/>
                    <a:pt x="57" y="57"/>
                  </a:cubicBezTo>
                  <a:cubicBezTo>
                    <a:pt x="57" y="222"/>
                    <a:pt x="57" y="222"/>
                    <a:pt x="57" y="222"/>
                  </a:cubicBezTo>
                  <a:cubicBezTo>
                    <a:pt x="235" y="222"/>
                    <a:pt x="235" y="222"/>
                    <a:pt x="235" y="222"/>
                  </a:cubicBezTo>
                  <a:cubicBezTo>
                    <a:pt x="235" y="102"/>
                    <a:pt x="235" y="102"/>
                    <a:pt x="235" y="102"/>
                  </a:cubicBezTo>
                  <a:cubicBezTo>
                    <a:pt x="273" y="102"/>
                    <a:pt x="273" y="102"/>
                    <a:pt x="273" y="102"/>
                  </a:cubicBezTo>
                  <a:cubicBezTo>
                    <a:pt x="273" y="222"/>
                    <a:pt x="273" y="222"/>
                    <a:pt x="273" y="222"/>
                  </a:cubicBezTo>
                  <a:cubicBezTo>
                    <a:pt x="381" y="222"/>
                    <a:pt x="381" y="222"/>
                    <a:pt x="381" y="222"/>
                  </a:cubicBezTo>
                  <a:cubicBezTo>
                    <a:pt x="381" y="369"/>
                    <a:pt x="381" y="369"/>
                    <a:pt x="381" y="369"/>
                  </a:cubicBezTo>
                  <a:cubicBezTo>
                    <a:pt x="225" y="369"/>
                    <a:pt x="225" y="369"/>
                    <a:pt x="225" y="369"/>
                  </a:cubicBezTo>
                  <a:cubicBezTo>
                    <a:pt x="225" y="486"/>
                    <a:pt x="225" y="486"/>
                    <a:pt x="225" y="486"/>
                  </a:cubicBezTo>
                  <a:cubicBezTo>
                    <a:pt x="187" y="486"/>
                    <a:pt x="187" y="486"/>
                    <a:pt x="187" y="486"/>
                  </a:cubicBezTo>
                  <a:cubicBezTo>
                    <a:pt x="187" y="331"/>
                    <a:pt x="187" y="331"/>
                    <a:pt x="187" y="331"/>
                  </a:cubicBezTo>
                  <a:cubicBezTo>
                    <a:pt x="343" y="331"/>
                    <a:pt x="343" y="331"/>
                    <a:pt x="343" y="331"/>
                  </a:cubicBezTo>
                  <a:cubicBezTo>
                    <a:pt x="343" y="260"/>
                    <a:pt x="343" y="260"/>
                    <a:pt x="343" y="260"/>
                  </a:cubicBezTo>
                  <a:cubicBezTo>
                    <a:pt x="57" y="260"/>
                    <a:pt x="57" y="260"/>
                    <a:pt x="57" y="260"/>
                  </a:cubicBezTo>
                  <a:cubicBezTo>
                    <a:pt x="57" y="365"/>
                    <a:pt x="57" y="365"/>
                    <a:pt x="57" y="365"/>
                  </a:cubicBezTo>
                  <a:cubicBezTo>
                    <a:pt x="0" y="365"/>
                    <a:pt x="0" y="365"/>
                    <a:pt x="0" y="365"/>
                  </a:cubicBezTo>
                  <a:cubicBezTo>
                    <a:pt x="0" y="29"/>
                    <a:pt x="0" y="29"/>
                    <a:pt x="0" y="29"/>
                  </a:cubicBezTo>
                  <a:cubicBezTo>
                    <a:pt x="0" y="13"/>
                    <a:pt x="12" y="0"/>
                    <a:pt x="28" y="0"/>
                  </a:cubicBezTo>
                  <a:cubicBezTo>
                    <a:pt x="727" y="0"/>
                    <a:pt x="727" y="0"/>
                    <a:pt x="727" y="0"/>
                  </a:cubicBezTo>
                  <a:cubicBezTo>
                    <a:pt x="743" y="0"/>
                    <a:pt x="756" y="13"/>
                    <a:pt x="756" y="29"/>
                  </a:cubicBezTo>
                  <a:cubicBezTo>
                    <a:pt x="756" y="247"/>
                    <a:pt x="756" y="247"/>
                    <a:pt x="756" y="247"/>
                  </a:cubicBezTo>
                  <a:cubicBezTo>
                    <a:pt x="699" y="213"/>
                    <a:pt x="699" y="213"/>
                    <a:pt x="699" y="213"/>
                  </a:cubicBezTo>
                  <a:cubicBezTo>
                    <a:pt x="699" y="146"/>
                    <a:pt x="699" y="146"/>
                    <a:pt x="699" y="146"/>
                  </a:cubicBezTo>
                  <a:cubicBezTo>
                    <a:pt x="616" y="146"/>
                    <a:pt x="616" y="146"/>
                    <a:pt x="616" y="146"/>
                  </a:cubicBezTo>
                  <a:cubicBezTo>
                    <a:pt x="616" y="261"/>
                    <a:pt x="616" y="261"/>
                    <a:pt x="616" y="261"/>
                  </a:cubicBezTo>
                  <a:cubicBezTo>
                    <a:pt x="578" y="261"/>
                    <a:pt x="578" y="261"/>
                    <a:pt x="578" y="261"/>
                  </a:cubicBezTo>
                  <a:cubicBezTo>
                    <a:pt x="578" y="108"/>
                    <a:pt x="578" y="108"/>
                    <a:pt x="578" y="108"/>
                  </a:cubicBezTo>
                  <a:cubicBezTo>
                    <a:pt x="618" y="108"/>
                    <a:pt x="658" y="108"/>
                    <a:pt x="699" y="108"/>
                  </a:cubicBezTo>
                  <a:cubicBezTo>
                    <a:pt x="699" y="57"/>
                    <a:pt x="699" y="57"/>
                    <a:pt x="699" y="57"/>
                  </a:cubicBezTo>
                  <a:close/>
                  <a:moveTo>
                    <a:pt x="168" y="655"/>
                  </a:moveTo>
                  <a:cubicBezTo>
                    <a:pt x="149" y="655"/>
                    <a:pt x="149" y="655"/>
                    <a:pt x="149" y="655"/>
                  </a:cubicBezTo>
                  <a:cubicBezTo>
                    <a:pt x="149" y="616"/>
                    <a:pt x="149" y="616"/>
                    <a:pt x="149" y="616"/>
                  </a:cubicBezTo>
                  <a:cubicBezTo>
                    <a:pt x="352" y="616"/>
                    <a:pt x="352" y="616"/>
                    <a:pt x="352" y="616"/>
                  </a:cubicBezTo>
                  <a:cubicBezTo>
                    <a:pt x="352" y="502"/>
                    <a:pt x="352" y="502"/>
                    <a:pt x="352" y="502"/>
                  </a:cubicBezTo>
                  <a:cubicBezTo>
                    <a:pt x="391" y="502"/>
                    <a:pt x="391" y="502"/>
                    <a:pt x="391" y="502"/>
                  </a:cubicBezTo>
                  <a:cubicBezTo>
                    <a:pt x="391" y="655"/>
                    <a:pt x="391" y="655"/>
                    <a:pt x="391" y="655"/>
                  </a:cubicBezTo>
                  <a:cubicBezTo>
                    <a:pt x="273" y="655"/>
                    <a:pt x="273" y="655"/>
                    <a:pt x="273" y="655"/>
                  </a:cubicBezTo>
                  <a:cubicBezTo>
                    <a:pt x="273" y="725"/>
                    <a:pt x="273" y="725"/>
                    <a:pt x="273" y="725"/>
                  </a:cubicBezTo>
                  <a:cubicBezTo>
                    <a:pt x="464" y="725"/>
                    <a:pt x="464" y="725"/>
                    <a:pt x="464" y="725"/>
                  </a:cubicBezTo>
                  <a:cubicBezTo>
                    <a:pt x="464" y="616"/>
                    <a:pt x="464" y="616"/>
                    <a:pt x="464" y="616"/>
                  </a:cubicBezTo>
                  <a:cubicBezTo>
                    <a:pt x="578" y="616"/>
                    <a:pt x="578" y="616"/>
                    <a:pt x="578" y="616"/>
                  </a:cubicBezTo>
                  <a:cubicBezTo>
                    <a:pt x="578" y="540"/>
                    <a:pt x="578" y="540"/>
                    <a:pt x="578" y="540"/>
                  </a:cubicBezTo>
                  <a:cubicBezTo>
                    <a:pt x="464" y="540"/>
                    <a:pt x="464" y="540"/>
                    <a:pt x="464" y="540"/>
                  </a:cubicBezTo>
                  <a:cubicBezTo>
                    <a:pt x="464" y="502"/>
                    <a:pt x="464" y="502"/>
                    <a:pt x="464" y="502"/>
                  </a:cubicBezTo>
                  <a:cubicBezTo>
                    <a:pt x="616" y="502"/>
                    <a:pt x="616" y="502"/>
                    <a:pt x="616" y="502"/>
                  </a:cubicBezTo>
                  <a:cubicBezTo>
                    <a:pt x="616" y="655"/>
                    <a:pt x="616" y="655"/>
                    <a:pt x="616" y="655"/>
                  </a:cubicBezTo>
                  <a:cubicBezTo>
                    <a:pt x="502" y="655"/>
                    <a:pt x="502" y="655"/>
                    <a:pt x="502" y="655"/>
                  </a:cubicBezTo>
                  <a:cubicBezTo>
                    <a:pt x="502" y="725"/>
                    <a:pt x="502" y="725"/>
                    <a:pt x="502" y="725"/>
                  </a:cubicBezTo>
                  <a:cubicBezTo>
                    <a:pt x="699" y="725"/>
                    <a:pt x="699" y="725"/>
                    <a:pt x="699" y="725"/>
                  </a:cubicBezTo>
                  <a:cubicBezTo>
                    <a:pt x="699" y="435"/>
                    <a:pt x="699" y="435"/>
                    <a:pt x="699" y="435"/>
                  </a:cubicBezTo>
                  <a:cubicBezTo>
                    <a:pt x="756" y="402"/>
                    <a:pt x="756" y="402"/>
                    <a:pt x="756" y="402"/>
                  </a:cubicBezTo>
                  <a:cubicBezTo>
                    <a:pt x="756" y="753"/>
                    <a:pt x="756" y="753"/>
                    <a:pt x="756" y="753"/>
                  </a:cubicBezTo>
                  <a:cubicBezTo>
                    <a:pt x="756" y="769"/>
                    <a:pt x="743" y="782"/>
                    <a:pt x="727" y="782"/>
                  </a:cubicBezTo>
                  <a:cubicBezTo>
                    <a:pt x="28" y="782"/>
                    <a:pt x="28" y="782"/>
                    <a:pt x="28" y="782"/>
                  </a:cubicBezTo>
                  <a:cubicBezTo>
                    <a:pt x="12" y="782"/>
                    <a:pt x="0" y="769"/>
                    <a:pt x="0" y="753"/>
                  </a:cubicBezTo>
                  <a:cubicBezTo>
                    <a:pt x="0" y="499"/>
                    <a:pt x="0" y="499"/>
                    <a:pt x="0" y="499"/>
                  </a:cubicBezTo>
                  <a:cubicBezTo>
                    <a:pt x="57" y="499"/>
                    <a:pt x="57" y="499"/>
                    <a:pt x="57" y="499"/>
                  </a:cubicBezTo>
                  <a:cubicBezTo>
                    <a:pt x="57" y="725"/>
                    <a:pt x="57" y="725"/>
                    <a:pt x="57" y="725"/>
                  </a:cubicBezTo>
                  <a:cubicBezTo>
                    <a:pt x="235" y="725"/>
                    <a:pt x="235" y="725"/>
                    <a:pt x="235" y="725"/>
                  </a:cubicBezTo>
                  <a:cubicBezTo>
                    <a:pt x="235" y="655"/>
                    <a:pt x="235" y="655"/>
                    <a:pt x="235" y="655"/>
                  </a:cubicBezTo>
                  <a:cubicBezTo>
                    <a:pt x="168" y="655"/>
                    <a:pt x="168" y="655"/>
                    <a:pt x="168" y="6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41" name="组合 40"/>
          <p:cNvGrpSpPr/>
          <p:nvPr/>
        </p:nvGrpSpPr>
        <p:grpSpPr>
          <a:xfrm>
            <a:off x="9507155" y="2244121"/>
            <a:ext cx="327918" cy="436241"/>
            <a:chOff x="7976594" y="2279040"/>
            <a:chExt cx="528116" cy="702571"/>
          </a:xfrm>
          <a:solidFill>
            <a:schemeClr val="bg1"/>
          </a:solidFill>
        </p:grpSpPr>
        <p:sp>
          <p:nvSpPr>
            <p:cNvPr id="42"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43"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nvGrpSpPr>
          <p:cNvPr id="44" name="组合 43"/>
          <p:cNvGrpSpPr/>
          <p:nvPr/>
        </p:nvGrpSpPr>
        <p:grpSpPr>
          <a:xfrm>
            <a:off x="3654164" y="2698924"/>
            <a:ext cx="1079515" cy="289056"/>
            <a:chOff x="3654164" y="3312907"/>
            <a:chExt cx="1079515" cy="289056"/>
          </a:xfrm>
        </p:grpSpPr>
        <p:cxnSp>
          <p:nvCxnSpPr>
            <p:cNvPr id="45" name="直接连接符 44"/>
            <p:cNvCxnSpPr/>
            <p:nvPr/>
          </p:nvCxnSpPr>
          <p:spPr>
            <a:xfrm>
              <a:off x="3654164" y="3457435"/>
              <a:ext cx="107951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51777" y="3312907"/>
              <a:ext cx="289056" cy="289056"/>
              <a:chOff x="4051777" y="3312907"/>
              <a:chExt cx="289056" cy="289056"/>
            </a:xfrm>
          </p:grpSpPr>
          <p:sp>
            <p:nvSpPr>
              <p:cNvPr id="47" name="椭圆 46"/>
              <p:cNvSpPr/>
              <p:nvPr/>
            </p:nvSpPr>
            <p:spPr>
              <a:xfrm>
                <a:off x="4051777" y="3312907"/>
                <a:ext cx="289056" cy="28905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48" name="等腰三角形 47"/>
              <p:cNvSpPr/>
              <p:nvPr/>
            </p:nvSpPr>
            <p:spPr>
              <a:xfrm rot="5400000">
                <a:off x="4141227" y="3402170"/>
                <a:ext cx="128215" cy="11053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grpSp>
        <p:nvGrpSpPr>
          <p:cNvPr id="49" name="组合 48"/>
          <p:cNvGrpSpPr/>
          <p:nvPr/>
        </p:nvGrpSpPr>
        <p:grpSpPr>
          <a:xfrm>
            <a:off x="7462624" y="2698924"/>
            <a:ext cx="1079515" cy="289056"/>
            <a:chOff x="7462624" y="3312907"/>
            <a:chExt cx="1079515" cy="289056"/>
          </a:xfrm>
        </p:grpSpPr>
        <p:cxnSp>
          <p:nvCxnSpPr>
            <p:cNvPr id="50" name="直接连接符 49"/>
            <p:cNvCxnSpPr/>
            <p:nvPr/>
          </p:nvCxnSpPr>
          <p:spPr>
            <a:xfrm>
              <a:off x="7462624" y="3457435"/>
              <a:ext cx="107951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7858271" y="3312907"/>
              <a:ext cx="289056" cy="289056"/>
              <a:chOff x="4051777" y="3312907"/>
              <a:chExt cx="289056" cy="289056"/>
            </a:xfrm>
          </p:grpSpPr>
          <p:sp>
            <p:nvSpPr>
              <p:cNvPr id="52" name="椭圆 51"/>
              <p:cNvSpPr/>
              <p:nvPr/>
            </p:nvSpPr>
            <p:spPr>
              <a:xfrm>
                <a:off x="4051777" y="3312907"/>
                <a:ext cx="289056" cy="28905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sp>
            <p:nvSpPr>
              <p:cNvPr id="53" name="等腰三角形 52"/>
              <p:cNvSpPr/>
              <p:nvPr/>
            </p:nvSpPr>
            <p:spPr>
              <a:xfrm rot="5400000">
                <a:off x="4141227" y="3402170"/>
                <a:ext cx="128215" cy="110531"/>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ontserrat SemiBold" panose="00000700000000000000" charset="0"/>
                  <a:ea typeface="字魂35号-经典雅黑" panose="02000000000000000000" pitchFamily="2" charset="-122"/>
                  <a:cs typeface="Montserrat SemiBold" panose="00000700000000000000" charset="0"/>
                </a:endParaRPr>
              </a:p>
            </p:txBody>
          </p:sp>
        </p:grpSp>
      </p:grpSp>
      <p:sp>
        <p:nvSpPr>
          <p:cNvPr id="3" name="TextBox 73"/>
          <p:cNvSpPr txBox="1"/>
          <p:nvPr/>
        </p:nvSpPr>
        <p:spPr>
          <a:xfrm>
            <a:off x="802888" y="4378833"/>
            <a:ext cx="3162281" cy="2123658"/>
          </a:xfrm>
          <a:prstGeom prst="roundRect">
            <a:avLst>
              <a:gd name="adj" fmla="val 0"/>
            </a:avLst>
          </a:prstGeom>
          <a:noFill/>
        </p:spPr>
        <p:txBody>
          <a:bodyPr wrap="square" rtlCol="0">
            <a:spAutoFit/>
          </a:bodyPr>
          <a:lstStyle/>
          <a:p>
            <a:pPr algn="just"/>
            <a:r>
              <a:rPr lang="vi-VN" altLang="zh-CN" sz="2200" dirty="0">
                <a:solidFill>
                  <a:schemeClr val="tx1"/>
                </a:solidFill>
                <a:latin typeface="Calibri Light" panose="020F0302020204030204" pitchFamily="34" charset="0"/>
                <a:ea typeface="字魂70号-灵悦黑体" panose="00000500000000000000" pitchFamily="2" charset="-122"/>
                <a:cs typeface="Calibri Light" panose="020F0302020204030204" pitchFamily="34" charset="0"/>
                <a:sym typeface="+mn-lt"/>
              </a:rPr>
              <a:t>Tự yêu cầu bản thân hãy đứng lên, đi rửa bát ngay, trước sau cũng phải rửa. Tự nói “Việc nhỏ này không vượt qua thì làm sao làm việc khác lớn hơn.</a:t>
            </a:r>
            <a:endParaRPr lang="zh-CN" altLang="en-US" sz="2200" dirty="0">
              <a:solidFill>
                <a:schemeClr val="tx1"/>
              </a:solidFill>
              <a:latin typeface="Calibri Light" panose="020F0302020204030204" pitchFamily="34" charset="0"/>
              <a:ea typeface="字魂70号-灵悦黑体" panose="00000500000000000000" pitchFamily="2" charset="-122"/>
              <a:cs typeface="Calibri Light" panose="020F0302020204030204" pitchFamily="34" charset="0"/>
              <a:sym typeface="+mn-lt"/>
            </a:endParaRPr>
          </a:p>
        </p:txBody>
      </p:sp>
      <p:sp>
        <p:nvSpPr>
          <p:cNvPr id="4" name="TextBox 73"/>
          <p:cNvSpPr txBox="1"/>
          <p:nvPr/>
        </p:nvSpPr>
        <p:spPr>
          <a:xfrm>
            <a:off x="4260600" y="4399657"/>
            <a:ext cx="3695963" cy="1785104"/>
          </a:xfrm>
          <a:prstGeom prst="roundRect">
            <a:avLst>
              <a:gd name="adj" fmla="val 0"/>
            </a:avLst>
          </a:prstGeom>
          <a:noFill/>
        </p:spPr>
        <p:txBody>
          <a:bodyPr wrap="square" rtlCol="0">
            <a:spAutoFit/>
          </a:bodyPr>
          <a:lstStyle/>
          <a:p>
            <a:pPr algn="just"/>
            <a:r>
              <a:rPr lang="en-US" altLang="zh-CN" sz="2200" dirty="0">
                <a:solidFill>
                  <a:schemeClr val="tx1"/>
                </a:solidFill>
                <a:latin typeface="Calibri Light" panose="020F0302020204030204" pitchFamily="34" charset="0"/>
                <a:ea typeface="字魂70号-灵悦黑体" panose="00000500000000000000" pitchFamily="2" charset="-122"/>
                <a:cs typeface="Calibri Light" panose="020F0302020204030204" pitchFamily="34" charset="0"/>
                <a:sym typeface="+mn-lt"/>
              </a:rPr>
              <a:t>Mình có thể để tối về làm tiếp và vẫn giữ lịch đã hẹn. Tự nói với bản thân: hãy cố gắng khi còn có thể, không nên dễ đầu hàng như vậy.</a:t>
            </a:r>
            <a:endParaRPr lang="zh-CN" altLang="en-US" sz="2200" dirty="0">
              <a:solidFill>
                <a:schemeClr val="tx1"/>
              </a:solidFill>
              <a:latin typeface="Calibri Light" panose="020F0302020204030204" pitchFamily="34" charset="0"/>
              <a:ea typeface="字魂70号-灵悦黑体" panose="00000500000000000000" pitchFamily="2" charset="-122"/>
              <a:cs typeface="Calibri Light" panose="020F0302020204030204" pitchFamily="34" charset="0"/>
              <a:sym typeface="+mn-lt"/>
            </a:endParaRPr>
          </a:p>
        </p:txBody>
      </p:sp>
      <p:sp>
        <p:nvSpPr>
          <p:cNvPr id="5" name="TextBox 73"/>
          <p:cNvSpPr txBox="1"/>
          <p:nvPr/>
        </p:nvSpPr>
        <p:spPr>
          <a:xfrm>
            <a:off x="8305044" y="4418780"/>
            <a:ext cx="3359131" cy="1785104"/>
          </a:xfrm>
          <a:prstGeom prst="roundRect">
            <a:avLst>
              <a:gd name="adj" fmla="val 0"/>
            </a:avLst>
          </a:prstGeom>
          <a:noFill/>
        </p:spPr>
        <p:txBody>
          <a:bodyPr wrap="square" rtlCol="0">
            <a:spAutoFit/>
          </a:bodyPr>
          <a:lstStyle/>
          <a:p>
            <a:pPr algn="just"/>
            <a:r>
              <a:rPr lang="en-US" altLang="zh-CN" sz="2200" dirty="0">
                <a:solidFill>
                  <a:schemeClr val="tx1"/>
                </a:solidFill>
                <a:latin typeface="Calibri Light" panose="020F0302020204030204" pitchFamily="34" charset="0"/>
                <a:ea typeface="字魂70号-灵悦黑体" panose="00000500000000000000" pitchFamily="2" charset="-122"/>
                <a:cs typeface="Calibri Light" panose="020F0302020204030204" pitchFamily="34" charset="0"/>
                <a:sym typeface="+mn-lt"/>
              </a:rPr>
              <a:t>Đứng dậy, tránh xa khỏi món ăn hấp dẫn. Nghĩ đến những phiền toái do bệnh tật mang lại để quyết tâm không ăn…</a:t>
            </a:r>
            <a:endParaRPr lang="zh-CN" altLang="en-US" sz="2200" dirty="0">
              <a:solidFill>
                <a:schemeClr val="tx1"/>
              </a:solidFill>
              <a:latin typeface="Calibri Light" panose="020F0302020204030204" pitchFamily="34" charset="0"/>
              <a:ea typeface="字魂70号-灵悦黑体" panose="00000500000000000000" pitchFamily="2" charset="-122"/>
              <a:cs typeface="Calibri Light" panose="020F0302020204030204" pitchFamily="34" charset="0"/>
              <a:sym typeface="+mn-lt"/>
            </a:endParaRPr>
          </a:p>
        </p:txBody>
      </p:sp>
      <p:sp>
        <p:nvSpPr>
          <p:cNvPr id="6" name="TextBox 8">
            <a:extLst>
              <a:ext uri="{FF2B5EF4-FFF2-40B4-BE49-F238E27FC236}">
                <a16:creationId xmlns:a16="http://schemas.microsoft.com/office/drawing/2014/main" id="{A98E45FF-B444-386F-7909-3B423202A784}"/>
              </a:ext>
            </a:extLst>
          </p:cNvPr>
          <p:cNvSpPr txBox="1">
            <a:spLocks noChangeArrowheads="1"/>
          </p:cNvSpPr>
          <p:nvPr/>
        </p:nvSpPr>
        <p:spPr bwMode="auto">
          <a:xfrm>
            <a:off x="699712" y="248038"/>
            <a:ext cx="11160191" cy="843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a:r>
              <a:rPr lang="en-VN" sz="2800">
                <a:solidFill>
                  <a:srgbClr val="478E7E"/>
                </a:solidFill>
                <a:latin typeface="iCiel Crocante" panose="02000000000000000000" pitchFamily="2" charset="0"/>
                <a:cs typeface="Calibri" panose="020F0502020204030204" pitchFamily="34" charset="0"/>
              </a:rPr>
              <a:t>GỢI Ý</a:t>
            </a:r>
          </a:p>
        </p:txBody>
      </p:sp>
    </p:spTree>
    <p:extLst>
      <p:ext uri="{BB962C8B-B14F-4D97-AF65-F5344CB8AC3E}">
        <p14:creationId xmlns:p14="http://schemas.microsoft.com/office/powerpoint/2010/main" val="38461417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ppt_w</p:attrName>
                                        </p:attrNameLst>
                                      </p:cBhvr>
                                      <p:tavLst>
                                        <p:tav tm="0" fmla="#ppt_w*sin(2.5*pi*$)">
                                          <p:val>
                                            <p:fltVal val="0"/>
                                          </p:val>
                                        </p:tav>
                                        <p:tav tm="100000">
                                          <p:val>
                                            <p:fltVal val="1"/>
                                          </p:val>
                                        </p:tav>
                                      </p:tavLst>
                                    </p:anim>
                                    <p:anim calcmode="lin" valueType="num">
                                      <p:cBhvr>
                                        <p:cTn id="9" dur="5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1500"/>
                            </p:stCondLst>
                            <p:childTnLst>
                              <p:par>
                                <p:cTn id="21" presetID="45"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anim calcmode="lin" valueType="num">
                                      <p:cBhvr>
                                        <p:cTn id="24" dur="500" fill="hold"/>
                                        <p:tgtEl>
                                          <p:spTgt spid="22"/>
                                        </p:tgtEl>
                                        <p:attrNameLst>
                                          <p:attrName>ppt_w</p:attrName>
                                        </p:attrNameLst>
                                      </p:cBhvr>
                                      <p:tavLst>
                                        <p:tav tm="0" fmla="#ppt_w*sin(2.5*pi*$)">
                                          <p:val>
                                            <p:fltVal val="0"/>
                                          </p:val>
                                        </p:tav>
                                        <p:tav tm="100000">
                                          <p:val>
                                            <p:fltVal val="1"/>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500"/>
                                        <p:tgtEl>
                                          <p:spTgt spid="49"/>
                                        </p:tgtEl>
                                      </p:cBhvr>
                                    </p:animEffect>
                                  </p:childTnLst>
                                </p:cTn>
                              </p:par>
                            </p:childTnLst>
                          </p:cTn>
                        </p:par>
                        <p:par>
                          <p:cTn id="36" fill="hold">
                            <p:stCondLst>
                              <p:cond delay="300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ppt_w</p:attrName>
                                        </p:attrNameLst>
                                      </p:cBhvr>
                                      <p:tavLst>
                                        <p:tav tm="0" fmla="#ppt_w*sin(2.5*pi*$)">
                                          <p:val>
                                            <p:fltVal val="0"/>
                                          </p:val>
                                        </p:tav>
                                        <p:tav tm="100000">
                                          <p:val>
                                            <p:fltVal val="1"/>
                                          </p:val>
                                        </p:tav>
                                      </p:tavLst>
                                    </p:anim>
                                    <p:anim calcmode="lin" valueType="num">
                                      <p:cBhvr>
                                        <p:cTn id="41" dur="5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D84F0D-33C5-FDD5-C876-7787324560CD}"/>
              </a:ext>
            </a:extLst>
          </p:cNvPr>
          <p:cNvSpPr txBox="1"/>
          <p:nvPr/>
        </p:nvSpPr>
        <p:spPr>
          <a:xfrm>
            <a:off x="1193179" y="1930740"/>
            <a:ext cx="3523787" cy="3511943"/>
          </a:xfrm>
          <a:prstGeom prst="rect">
            <a:avLst/>
          </a:prstGeom>
        </p:spPr>
        <p:txBody>
          <a:bodyPr vert="horz" lIns="91440" tIns="45720" rIns="91440" bIns="45720" rtlCol="0" anchor="ctr">
            <a:normAutofit/>
          </a:bodyPr>
          <a:lstStyle/>
          <a:p>
            <a:pPr algn="ctr">
              <a:lnSpc>
                <a:spcPct val="90000"/>
              </a:lnSpc>
              <a:spcAft>
                <a:spcPts val="600"/>
              </a:spcAft>
            </a:pPr>
            <a:r>
              <a:rPr lang="en-US" sz="2800">
                <a:latin typeface="Segoe UI Light" panose="020B0502040204020203" pitchFamily="34" charset="0"/>
                <a:cs typeface="Segoe UI Light" panose="020B0502040204020203" pitchFamily="34" charset="0"/>
              </a:rPr>
              <a:t>SƯU TẦM CA DAO TỤC NGỮ NÓI VỀ Ý CHÍ VƯỢT KHÓ TRONG HỌC TẬP VÀ CUỘC SỐNG</a:t>
            </a:r>
          </a:p>
        </p:txBody>
      </p:sp>
      <p:sp>
        <p:nvSpPr>
          <p:cNvPr id="5" name="TextBox 8">
            <a:extLst>
              <a:ext uri="{FF2B5EF4-FFF2-40B4-BE49-F238E27FC236}">
                <a16:creationId xmlns:a16="http://schemas.microsoft.com/office/drawing/2014/main" id="{3CC63E5A-A174-47DC-E9DD-0493A5437605}"/>
              </a:ext>
            </a:extLst>
          </p:cNvPr>
          <p:cNvSpPr txBox="1">
            <a:spLocks noChangeArrowheads="1"/>
          </p:cNvSpPr>
          <p:nvPr/>
        </p:nvSpPr>
        <p:spPr bwMode="auto">
          <a:xfrm>
            <a:off x="3287905" y="321151"/>
            <a:ext cx="4282984" cy="843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marL="0" lvl="0" algn="ctr">
              <a:lnSpc>
                <a:spcPct val="90000"/>
              </a:lnSpc>
              <a:spcBef>
                <a:spcPct val="0"/>
              </a:spcBef>
              <a:spcAft>
                <a:spcPts val="600"/>
              </a:spcAft>
            </a:pPr>
            <a:r>
              <a:rPr lang="en-US" sz="3200" b="0" i="0" u="none" kern="1200">
                <a:solidFill>
                  <a:srgbClr val="478E7E"/>
                </a:solidFill>
                <a:latin typeface="iCiel Crocante" panose="02000000000000000000" pitchFamily="2" charset="0"/>
                <a:ea typeface="+mj-ea"/>
                <a:cs typeface="+mj-cs"/>
              </a:rPr>
              <a:t>AI NHANH HƠN</a:t>
            </a:r>
          </a:p>
        </p:txBody>
      </p:sp>
      <p:pic>
        <p:nvPicPr>
          <p:cNvPr id="6" name="Picture 5" descr="A picture containing text, container&#10;&#10;Description automatically generated">
            <a:extLst>
              <a:ext uri="{FF2B5EF4-FFF2-40B4-BE49-F238E27FC236}">
                <a16:creationId xmlns:a16="http://schemas.microsoft.com/office/drawing/2014/main" id="{14A4372E-1BE0-673A-A579-30BC3C368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692" y="1447644"/>
            <a:ext cx="4962293" cy="4817559"/>
          </a:xfrm>
          <a:prstGeom prst="rect">
            <a:avLst/>
          </a:prstGeom>
        </p:spPr>
      </p:pic>
    </p:spTree>
    <p:extLst>
      <p:ext uri="{BB962C8B-B14F-4D97-AF65-F5344CB8AC3E}">
        <p14:creationId xmlns:p14="http://schemas.microsoft.com/office/powerpoint/2010/main" val="42888423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3020" t="3020" r="3020" b="3020"/>
          <a:stretch>
            <a:fillRect/>
          </a:stretch>
        </p:blipFill>
        <p:spPr>
          <a:xfrm flipH="1">
            <a:off x="0" y="0"/>
            <a:ext cx="12192000" cy="6858000"/>
          </a:xfrm>
          <a:prstGeom prst="rect">
            <a:avLst/>
          </a:prstGeom>
        </p:spPr>
      </p:pic>
      <p:sp>
        <p:nvSpPr>
          <p:cNvPr id="12" name="椭圆 11"/>
          <p:cNvSpPr/>
          <p:nvPr/>
        </p:nvSpPr>
        <p:spPr>
          <a:xfrm>
            <a:off x="5761725" y="1306847"/>
            <a:ext cx="1129062" cy="1125208"/>
          </a:xfrm>
          <a:prstGeom prst="ellipse">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noProof="1">
                <a:solidFill>
                  <a:schemeClr val="bg1"/>
                </a:solidFill>
                <a:latin typeface="Montserrat SemiBold" panose="00000700000000000000" charset="0"/>
                <a:ea typeface="字魂35号-经典雅黑" panose="02000000000000000000" pitchFamily="2" charset="-122"/>
                <a:cs typeface="Montserrat SemiBold" panose="00000700000000000000" charset="0"/>
              </a:rPr>
              <a:t>5</a:t>
            </a:r>
          </a:p>
        </p:txBody>
      </p:sp>
      <p:sp>
        <p:nvSpPr>
          <p:cNvPr id="5" name="文本框 4"/>
          <p:cNvSpPr txBox="1"/>
          <p:nvPr/>
        </p:nvSpPr>
        <p:spPr>
          <a:xfrm>
            <a:off x="2877138" y="2661684"/>
            <a:ext cx="6437723" cy="1569660"/>
          </a:xfrm>
          <a:prstGeom prst="rect">
            <a:avLst/>
          </a:prstGeom>
          <a:noFill/>
        </p:spPr>
        <p:txBody>
          <a:bodyPr wrap="square" rtlCol="0">
            <a:spAutoFit/>
          </a:bodyPr>
          <a:lstStyle/>
          <a:p>
            <a:pPr algn="ctr"/>
            <a:r>
              <a:rPr lang="vi-VN" altLang="zh-CN" sz="32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rPr>
              <a:t>THỂ HIỆN LÒNG TỰ TRỌNG TRONG QUÁ TRÌNH </a:t>
            </a:r>
          </a:p>
          <a:p>
            <a:pPr algn="ctr"/>
            <a:r>
              <a:rPr lang="vi-VN" altLang="zh-CN" sz="32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rPr>
              <a:t>THỰC HIỆN MỤC TIÊU</a:t>
            </a:r>
            <a:endParaRPr lang="zh-CN" altLang="en-US" sz="32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endParaRPr>
          </a:p>
        </p:txBody>
      </p:sp>
    </p:spTree>
    <p:extLst>
      <p:ext uri="{BB962C8B-B14F-4D97-AF65-F5344CB8AC3E}">
        <p14:creationId xmlns:p14="http://schemas.microsoft.com/office/powerpoint/2010/main" val="506778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080237" y="1567674"/>
            <a:ext cx="6043399" cy="4503632"/>
            <a:chOff x="3712609" y="1884060"/>
            <a:chExt cx="4811663" cy="3870860"/>
          </a:xfrm>
        </p:grpSpPr>
        <p:grpSp>
          <p:nvGrpSpPr>
            <p:cNvPr id="8" name="组合 7"/>
            <p:cNvGrpSpPr/>
            <p:nvPr/>
          </p:nvGrpSpPr>
          <p:grpSpPr>
            <a:xfrm>
              <a:off x="5521808" y="1884060"/>
              <a:ext cx="3002464" cy="2199408"/>
              <a:chOff x="5559645" y="1757548"/>
              <a:chExt cx="3002464" cy="2199408"/>
            </a:xfrm>
            <a:effectLst/>
          </p:grpSpPr>
          <p:grpSp>
            <p:nvGrpSpPr>
              <p:cNvPr id="23" name="组合 22"/>
              <p:cNvGrpSpPr/>
              <p:nvPr/>
            </p:nvGrpSpPr>
            <p:grpSpPr>
              <a:xfrm>
                <a:off x="5559645" y="1757548"/>
                <a:ext cx="3002464" cy="2199408"/>
                <a:chOff x="5559645" y="1757548"/>
                <a:chExt cx="3002464" cy="2199408"/>
              </a:xfrm>
            </p:grpSpPr>
            <p:sp>
              <p:nvSpPr>
                <p:cNvPr id="25" name="任意多边形 22"/>
                <p:cNvSpPr/>
                <p:nvPr/>
              </p:nvSpPr>
              <p:spPr>
                <a:xfrm>
                  <a:off x="5559645" y="1757548"/>
                  <a:ext cx="3002464" cy="1816925"/>
                </a:xfrm>
                <a:custGeom>
                  <a:avLst/>
                  <a:gdLst>
                    <a:gd name="connsiteX0" fmla="*/ 2094002 w 3002464"/>
                    <a:gd name="connsiteY0" fmla="*/ 0 h 1816925"/>
                    <a:gd name="connsiteX1" fmla="*/ 3002464 w 3002464"/>
                    <a:gd name="connsiteY1" fmla="*/ 908463 h 1816925"/>
                    <a:gd name="connsiteX2" fmla="*/ 2094002 w 3002464"/>
                    <a:gd name="connsiteY2" fmla="*/ 1816925 h 1816925"/>
                    <a:gd name="connsiteX3" fmla="*/ 2094002 w 3002464"/>
                    <a:gd name="connsiteY3" fmla="*/ 1493322 h 1816925"/>
                    <a:gd name="connsiteX4" fmla="*/ 0 w 3002464"/>
                    <a:gd name="connsiteY4" fmla="*/ 1493322 h 1816925"/>
                    <a:gd name="connsiteX5" fmla="*/ 1170103 w 3002464"/>
                    <a:gd name="connsiteY5" fmla="*/ 323603 h 1816925"/>
                    <a:gd name="connsiteX6" fmla="*/ 2094002 w 3002464"/>
                    <a:gd name="connsiteY6" fmla="*/ 323603 h 18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464" h="1816925">
                      <a:moveTo>
                        <a:pt x="2094002" y="0"/>
                      </a:moveTo>
                      <a:lnTo>
                        <a:pt x="3002464" y="908463"/>
                      </a:lnTo>
                      <a:lnTo>
                        <a:pt x="2094002" y="1816925"/>
                      </a:lnTo>
                      <a:lnTo>
                        <a:pt x="2094002" y="1493322"/>
                      </a:lnTo>
                      <a:lnTo>
                        <a:pt x="0" y="1493322"/>
                      </a:lnTo>
                      <a:lnTo>
                        <a:pt x="1170103" y="323603"/>
                      </a:lnTo>
                      <a:lnTo>
                        <a:pt x="2094002" y="323603"/>
                      </a:lnTo>
                      <a:close/>
                    </a:path>
                  </a:pathLst>
                </a:cu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dirty="0">
                    <a:latin typeface="Montserrat SemiBold" panose="00000700000000000000" charset="0"/>
                    <a:ea typeface="字魂35号-经典雅黑" panose="02000000000000000000" pitchFamily="2" charset="-122"/>
                    <a:cs typeface="Montserrat SemiBold" panose="00000700000000000000" charset="0"/>
                  </a:endParaRPr>
                </a:p>
              </p:txBody>
            </p:sp>
            <p:sp>
              <p:nvSpPr>
                <p:cNvPr id="26" name="直角三角形 25"/>
                <p:cNvSpPr/>
                <p:nvPr/>
              </p:nvSpPr>
              <p:spPr>
                <a:xfrm flipV="1">
                  <a:off x="5559645" y="3248918"/>
                  <a:ext cx="705952" cy="708038"/>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dirty="0">
                    <a:latin typeface="Montserrat SemiBold" panose="00000700000000000000" charset="0"/>
                    <a:ea typeface="字魂35号-经典雅黑" panose="02000000000000000000" pitchFamily="2" charset="-122"/>
                    <a:cs typeface="Montserrat SemiBold" panose="00000700000000000000" charset="0"/>
                  </a:endParaRPr>
                </a:p>
              </p:txBody>
            </p:sp>
          </p:grpSp>
          <p:sp>
            <p:nvSpPr>
              <p:cNvPr id="24" name="文本框 23"/>
              <p:cNvSpPr txBox="1"/>
              <p:nvPr/>
            </p:nvSpPr>
            <p:spPr>
              <a:xfrm>
                <a:off x="6675356" y="2373622"/>
                <a:ext cx="1371820" cy="449706"/>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CH1</a:t>
                </a:r>
              </a:p>
            </p:txBody>
          </p:sp>
        </p:grpSp>
        <p:grpSp>
          <p:nvGrpSpPr>
            <p:cNvPr id="9" name="组合 8"/>
            <p:cNvGrpSpPr/>
            <p:nvPr/>
          </p:nvGrpSpPr>
          <p:grpSpPr>
            <a:xfrm>
              <a:off x="3712609" y="3555512"/>
              <a:ext cx="3002464" cy="2199408"/>
              <a:chOff x="3750446" y="3429000"/>
              <a:chExt cx="3002464" cy="2199408"/>
            </a:xfrm>
            <a:effectLst/>
          </p:grpSpPr>
          <p:grpSp>
            <p:nvGrpSpPr>
              <p:cNvPr id="19" name="组合 18"/>
              <p:cNvGrpSpPr/>
              <p:nvPr/>
            </p:nvGrpSpPr>
            <p:grpSpPr>
              <a:xfrm flipH="1" flipV="1">
                <a:off x="3750446" y="3429000"/>
                <a:ext cx="3002464" cy="2199408"/>
                <a:chOff x="5559645" y="1757548"/>
                <a:chExt cx="3002464" cy="2199408"/>
              </a:xfrm>
            </p:grpSpPr>
            <p:sp>
              <p:nvSpPr>
                <p:cNvPr id="21" name="任意多边形 27"/>
                <p:cNvSpPr/>
                <p:nvPr/>
              </p:nvSpPr>
              <p:spPr>
                <a:xfrm>
                  <a:off x="5559645" y="1757548"/>
                  <a:ext cx="3002464" cy="1816925"/>
                </a:xfrm>
                <a:custGeom>
                  <a:avLst/>
                  <a:gdLst>
                    <a:gd name="connsiteX0" fmla="*/ 2094002 w 3002464"/>
                    <a:gd name="connsiteY0" fmla="*/ 0 h 1816925"/>
                    <a:gd name="connsiteX1" fmla="*/ 3002464 w 3002464"/>
                    <a:gd name="connsiteY1" fmla="*/ 908463 h 1816925"/>
                    <a:gd name="connsiteX2" fmla="*/ 2094002 w 3002464"/>
                    <a:gd name="connsiteY2" fmla="*/ 1816925 h 1816925"/>
                    <a:gd name="connsiteX3" fmla="*/ 2094002 w 3002464"/>
                    <a:gd name="connsiteY3" fmla="*/ 1493322 h 1816925"/>
                    <a:gd name="connsiteX4" fmla="*/ 0 w 3002464"/>
                    <a:gd name="connsiteY4" fmla="*/ 1493322 h 1816925"/>
                    <a:gd name="connsiteX5" fmla="*/ 1170103 w 3002464"/>
                    <a:gd name="connsiteY5" fmla="*/ 323603 h 1816925"/>
                    <a:gd name="connsiteX6" fmla="*/ 2094002 w 3002464"/>
                    <a:gd name="connsiteY6" fmla="*/ 323603 h 181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2464" h="1816925">
                      <a:moveTo>
                        <a:pt x="2094002" y="0"/>
                      </a:moveTo>
                      <a:lnTo>
                        <a:pt x="3002464" y="908463"/>
                      </a:lnTo>
                      <a:lnTo>
                        <a:pt x="2094002" y="1816925"/>
                      </a:lnTo>
                      <a:lnTo>
                        <a:pt x="2094002" y="1493322"/>
                      </a:lnTo>
                      <a:lnTo>
                        <a:pt x="0" y="1493322"/>
                      </a:lnTo>
                      <a:lnTo>
                        <a:pt x="1170103" y="323603"/>
                      </a:lnTo>
                      <a:lnTo>
                        <a:pt x="2094002" y="323603"/>
                      </a:lnTo>
                      <a:close/>
                    </a:path>
                  </a:pathLst>
                </a:cu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dirty="0">
                    <a:latin typeface="Montserrat SemiBold" panose="00000700000000000000" charset="0"/>
                    <a:ea typeface="字魂35号-经典雅黑" panose="02000000000000000000" pitchFamily="2" charset="-122"/>
                    <a:cs typeface="Montserrat SemiBold" panose="00000700000000000000" charset="0"/>
                  </a:endParaRPr>
                </a:p>
              </p:txBody>
            </p:sp>
            <p:sp>
              <p:nvSpPr>
                <p:cNvPr id="22" name="直角三角形 21"/>
                <p:cNvSpPr/>
                <p:nvPr/>
              </p:nvSpPr>
              <p:spPr>
                <a:xfrm flipV="1">
                  <a:off x="5559645" y="3248918"/>
                  <a:ext cx="705952" cy="708038"/>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zh-CN" altLang="en-US" dirty="0">
                    <a:latin typeface="Montserrat SemiBold" panose="00000700000000000000" charset="0"/>
                    <a:ea typeface="字魂35号-经典雅黑" panose="02000000000000000000" pitchFamily="2" charset="-122"/>
                    <a:cs typeface="Montserrat SemiBold" panose="00000700000000000000" charset="0"/>
                  </a:endParaRPr>
                </a:p>
              </p:txBody>
            </p:sp>
          </p:grpSp>
          <p:sp>
            <p:nvSpPr>
              <p:cNvPr id="20" name="文本框 19"/>
              <p:cNvSpPr txBox="1"/>
              <p:nvPr/>
            </p:nvSpPr>
            <p:spPr>
              <a:xfrm>
                <a:off x="4339781" y="4432554"/>
                <a:ext cx="1371820" cy="449706"/>
              </a:xfrm>
              <a:prstGeom prst="rect">
                <a:avLst/>
              </a:prstGeom>
              <a:noFill/>
            </p:spPr>
            <p:txBody>
              <a:bodyPr wrap="square" rtlCol="0">
                <a:spAutoFit/>
                <a:scene3d>
                  <a:camera prst="orthographicFront"/>
                  <a:lightRig rig="threePt" dir="t"/>
                </a:scene3d>
                <a:sp3d contourW="12700"/>
              </a:bodyPr>
              <a:lstStyle/>
              <a:p>
                <a:r>
                  <a:rPr lang="en-US" altLang="zh-CN" sz="2800" dirty="0">
                    <a:solidFill>
                      <a:schemeClr val="bg1"/>
                    </a:solidFill>
                    <a:latin typeface="Montserrat SemiBold" panose="00000700000000000000" charset="0"/>
                    <a:ea typeface="字魂35号-经典雅黑" panose="02000000000000000000" pitchFamily="2" charset="-122"/>
                    <a:cs typeface="Montserrat SemiBold" panose="00000700000000000000" charset="0"/>
                  </a:rPr>
                  <a:t>CH2</a:t>
                </a:r>
              </a:p>
            </p:txBody>
          </p:sp>
        </p:grpSp>
      </p:grpSp>
      <p:sp>
        <p:nvSpPr>
          <p:cNvPr id="3" name="文本框 2"/>
          <p:cNvSpPr txBox="1"/>
          <p:nvPr/>
        </p:nvSpPr>
        <p:spPr>
          <a:xfrm>
            <a:off x="452315" y="601383"/>
            <a:ext cx="11456020" cy="461665"/>
          </a:xfrm>
          <a:prstGeom prst="rect">
            <a:avLst/>
          </a:prstGeom>
          <a:noFill/>
        </p:spPr>
        <p:txBody>
          <a:bodyPr wrap="square" rtlCol="0">
            <a:spAutoFit/>
          </a:bodyPr>
          <a:lstStyle/>
          <a:p>
            <a:pPr algn="ctr"/>
            <a:r>
              <a:rPr lang="vi-VN" altLang="zh-CN" sz="24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rPr>
              <a:t>HĐ1: TRAO ĐỔI VỚI CÁC BẠN CÁCH ĐỂ THỂ HIỆN SỰ TỰ CHỦ</a:t>
            </a:r>
            <a:endParaRPr lang="zh-CN" altLang="en-US" sz="2400" spc="600" dirty="0">
              <a:solidFill>
                <a:srgbClr val="478E7E"/>
              </a:solidFill>
              <a:latin typeface="Montserrat SemiBold" panose="00000700000000000000" charset="0"/>
              <a:ea typeface="字魂52号-阿开漫画体" panose="00000500000000000000" pitchFamily="2" charset="-122"/>
              <a:cs typeface="Montserrat SemiBold" panose="00000700000000000000" charset="0"/>
              <a:sym typeface="+mn-ea"/>
            </a:endParaRPr>
          </a:p>
        </p:txBody>
      </p:sp>
      <p:sp>
        <p:nvSpPr>
          <p:cNvPr id="5" name="文本框 21"/>
          <p:cNvSpPr txBox="1"/>
          <p:nvPr/>
        </p:nvSpPr>
        <p:spPr>
          <a:xfrm>
            <a:off x="479502" y="4710138"/>
            <a:ext cx="2600735" cy="707886"/>
          </a:xfrm>
          <a:prstGeom prst="rect">
            <a:avLst/>
          </a:prstGeom>
          <a:noFill/>
        </p:spPr>
        <p:txBody>
          <a:bodyPr wrap="square" rtlCol="0">
            <a:spAutoFit/>
          </a:bodyPr>
          <a:lstStyle/>
          <a:p>
            <a:pPr algn="r"/>
            <a:r>
              <a:rPr lang="vi-VN" sz="2000" dirty="0">
                <a:solidFill>
                  <a:schemeClr val="tx1">
                    <a:lumMod val="75000"/>
                    <a:lumOff val="25000"/>
                  </a:schemeClr>
                </a:solidFill>
                <a:latin typeface="Montserrat SemiBold" panose="00000700000000000000" charset="0"/>
                <a:cs typeface="Montserrat SemiBold" panose="00000700000000000000" charset="0"/>
                <a:sym typeface="+mn-lt"/>
              </a:rPr>
              <a:t>BIỂU HIỆN CỦA LÒNG TỰ TRỌNG</a:t>
            </a:r>
            <a:endParaRPr lang="en-US" sz="2000" b="1" dirty="0">
              <a:solidFill>
                <a:schemeClr val="tx1">
                  <a:lumMod val="75000"/>
                  <a:lumOff val="25000"/>
                </a:schemeClr>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12" name="文本框 21"/>
          <p:cNvSpPr txBox="1"/>
          <p:nvPr/>
        </p:nvSpPr>
        <p:spPr>
          <a:xfrm>
            <a:off x="9141580" y="2284458"/>
            <a:ext cx="2766755" cy="707886"/>
          </a:xfrm>
          <a:prstGeom prst="rect">
            <a:avLst/>
          </a:prstGeom>
          <a:noFill/>
        </p:spPr>
        <p:txBody>
          <a:bodyPr wrap="square" rtlCol="0">
            <a:spAutoFit/>
          </a:bodyPr>
          <a:lstStyle/>
          <a:p>
            <a:pPr algn="l"/>
            <a:r>
              <a:rPr lang="vi-VN" sz="2000" dirty="0">
                <a:solidFill>
                  <a:schemeClr val="tx1">
                    <a:lumMod val="75000"/>
                    <a:lumOff val="25000"/>
                  </a:schemeClr>
                </a:solidFill>
                <a:latin typeface="Montserrat SemiBold" panose="00000700000000000000" charset="0"/>
                <a:cs typeface="Montserrat SemiBold" panose="00000700000000000000" charset="0"/>
                <a:sym typeface="+mn-lt"/>
              </a:rPr>
              <a:t>LÒNG TỰ TRỌNG LÀ GÌ?</a:t>
            </a:r>
            <a:endParaRPr lang="en-US" sz="2000" b="1" dirty="0">
              <a:solidFill>
                <a:schemeClr val="tx1">
                  <a:lumMod val="75000"/>
                  <a:lumOff val="25000"/>
                </a:schemeClr>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pic>
        <p:nvPicPr>
          <p:cNvPr id="11" name="Picture 10" descr="A picture containing icon&#10;&#10;Description automatically generated">
            <a:extLst>
              <a:ext uri="{FF2B5EF4-FFF2-40B4-BE49-F238E27FC236}">
                <a16:creationId xmlns:a16="http://schemas.microsoft.com/office/drawing/2014/main" id="{90E7D27B-E0AC-50FE-540B-5A67EC420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08" y="1717576"/>
            <a:ext cx="2832256" cy="2148257"/>
          </a:xfrm>
          <a:prstGeom prst="rect">
            <a:avLst/>
          </a:prstGeom>
        </p:spPr>
      </p:pic>
      <p:pic>
        <p:nvPicPr>
          <p:cNvPr id="15" name="Picture 14">
            <a:extLst>
              <a:ext uri="{FF2B5EF4-FFF2-40B4-BE49-F238E27FC236}">
                <a16:creationId xmlns:a16="http://schemas.microsoft.com/office/drawing/2014/main" id="{100A7862-7C46-8976-A5F3-2EA2694D3469}"/>
              </a:ext>
            </a:extLst>
          </p:cNvPr>
          <p:cNvPicPr>
            <a:picLocks noChangeAspect="1"/>
          </p:cNvPicPr>
          <p:nvPr/>
        </p:nvPicPr>
        <p:blipFill rotWithShape="1">
          <a:blip r:embed="rId4">
            <a:extLst>
              <a:ext uri="{28A0092B-C50C-407E-A947-70E740481C1C}">
                <a14:useLocalDpi xmlns:a14="http://schemas.microsoft.com/office/drawing/2010/main" val="0"/>
              </a:ext>
            </a:extLst>
          </a:blip>
          <a:srcRect l="23160" t="25311" r="23801" b="983"/>
          <a:stretch/>
        </p:blipFill>
        <p:spPr>
          <a:xfrm>
            <a:off x="8511575" y="3810294"/>
            <a:ext cx="2954501" cy="2303472"/>
          </a:xfrm>
          <a:prstGeom prst="rect">
            <a:avLst/>
          </a:prstGeom>
        </p:spPr>
      </p:pic>
    </p:spTree>
    <p:extLst>
      <p:ext uri="{BB962C8B-B14F-4D97-AF65-F5344CB8AC3E}">
        <p14:creationId xmlns:p14="http://schemas.microsoft.com/office/powerpoint/2010/main" val="17172980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2" name="Straight Connector 35">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99F7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53C3B43-36C0-3A07-84AF-AAE6B6622AC3}"/>
              </a:ext>
            </a:extLst>
          </p:cNvPr>
          <p:cNvSpPr txBox="1"/>
          <p:nvPr/>
        </p:nvSpPr>
        <p:spPr>
          <a:xfrm>
            <a:off x="939987" y="2429216"/>
            <a:ext cx="2606486" cy="2246769"/>
          </a:xfrm>
          <a:prstGeom prst="rect">
            <a:avLst/>
          </a:prstGeom>
          <a:noFill/>
        </p:spPr>
        <p:txBody>
          <a:bodyPr wrap="square">
            <a:spAutoFit/>
          </a:bodyPr>
          <a:lstStyle/>
          <a:p>
            <a:pPr algn="just"/>
            <a:r>
              <a:rPr lang="en-US" sz="2800">
                <a:solidFill>
                  <a:srgbClr val="478E7E"/>
                </a:solidFill>
                <a:latin typeface="Calibri" panose="020F0502020204030204" pitchFamily="34" charset="0"/>
                <a:cs typeface="Calibri" panose="020F0502020204030204" pitchFamily="34" charset="0"/>
              </a:rPr>
              <a:t>T</a:t>
            </a:r>
            <a:r>
              <a:rPr lang="en-VN" sz="2800">
                <a:solidFill>
                  <a:srgbClr val="478E7E"/>
                </a:solidFill>
                <a:latin typeface="Calibri" panose="020F0502020204030204" pitchFamily="34" charset="0"/>
                <a:cs typeface="Calibri" panose="020F0502020204030204" pitchFamily="34" charset="0"/>
              </a:rPr>
              <a:t>rao đổi về tầm quan trọng của việc nâng cao lòng tự trọng ở mỗi học sinh.</a:t>
            </a:r>
          </a:p>
        </p:txBody>
      </p:sp>
      <p:sp>
        <p:nvSpPr>
          <p:cNvPr id="24" name="TextBox 8">
            <a:extLst>
              <a:ext uri="{FF2B5EF4-FFF2-40B4-BE49-F238E27FC236}">
                <a16:creationId xmlns:a16="http://schemas.microsoft.com/office/drawing/2014/main" id="{D8922518-D184-22A7-83C5-6DE4266623BE}"/>
              </a:ext>
            </a:extLst>
          </p:cNvPr>
          <p:cNvSpPr txBox="1">
            <a:spLocks noChangeArrowheads="1"/>
          </p:cNvSpPr>
          <p:nvPr/>
        </p:nvSpPr>
        <p:spPr bwMode="auto">
          <a:xfrm>
            <a:off x="699712" y="248038"/>
            <a:ext cx="11160191" cy="843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a:r>
              <a:rPr lang="en-VN" sz="3600">
                <a:solidFill>
                  <a:srgbClr val="478E7E"/>
                </a:solidFill>
                <a:latin typeface="iCiel Crocante" panose="02000000000000000000" pitchFamily="2" charset="0"/>
                <a:cs typeface="Calibri" panose="020F0502020204030204" pitchFamily="34" charset="0"/>
              </a:rPr>
              <a:t>GÓC TRAO ĐỔI</a:t>
            </a:r>
          </a:p>
        </p:txBody>
      </p:sp>
      <p:pic>
        <p:nvPicPr>
          <p:cNvPr id="3" name="Picture 2" descr="A picture containing text&#10;&#10;Description automatically generated">
            <a:extLst>
              <a:ext uri="{FF2B5EF4-FFF2-40B4-BE49-F238E27FC236}">
                <a16:creationId xmlns:a16="http://schemas.microsoft.com/office/drawing/2014/main" id="{A1B1DA0E-1A4B-92E2-8CA8-EDFE75012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843" y="1662058"/>
            <a:ext cx="6430527" cy="3603775"/>
          </a:xfrm>
          <a:prstGeom prst="rect">
            <a:avLst/>
          </a:prstGeom>
        </p:spPr>
      </p:pic>
    </p:spTree>
    <p:extLst>
      <p:ext uri="{BB962C8B-B14F-4D97-AF65-F5344CB8AC3E}">
        <p14:creationId xmlns:p14="http://schemas.microsoft.com/office/powerpoint/2010/main" val="6966702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C6224684-0663-22B3-A145-5F87CBD904B5}"/>
              </a:ext>
            </a:extLst>
          </p:cNvPr>
          <p:cNvSpPr txBox="1">
            <a:spLocks noChangeArrowheads="1"/>
          </p:cNvSpPr>
          <p:nvPr/>
        </p:nvSpPr>
        <p:spPr bwMode="auto">
          <a:xfrm>
            <a:off x="699712" y="248038"/>
            <a:ext cx="11160191" cy="8437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a:r>
              <a:rPr lang="en-VN" sz="3600">
                <a:solidFill>
                  <a:srgbClr val="478E7E"/>
                </a:solidFill>
                <a:latin typeface="iCiel Crocante" panose="02000000000000000000" pitchFamily="2" charset="0"/>
                <a:cs typeface="Calibri" panose="020F0502020204030204" pitchFamily="34" charset="0"/>
              </a:rPr>
              <a:t>BIỂU HIỆN CỦA NGƯỜI CÓ LÒNG TỰ TRỌNG</a:t>
            </a:r>
          </a:p>
        </p:txBody>
      </p:sp>
      <p:graphicFrame>
        <p:nvGraphicFramePr>
          <p:cNvPr id="3" name="Table 3">
            <a:extLst>
              <a:ext uri="{FF2B5EF4-FFF2-40B4-BE49-F238E27FC236}">
                <a16:creationId xmlns:a16="http://schemas.microsoft.com/office/drawing/2014/main" id="{B24DFDAD-718A-2914-F0AB-F8BF468DA88F}"/>
              </a:ext>
            </a:extLst>
          </p:cNvPr>
          <p:cNvGraphicFramePr>
            <a:graphicFrameLocks noGrp="1"/>
          </p:cNvGraphicFramePr>
          <p:nvPr>
            <p:extLst>
              <p:ext uri="{D42A27DB-BD31-4B8C-83A1-F6EECF244321}">
                <p14:modId xmlns:p14="http://schemas.microsoft.com/office/powerpoint/2010/main" val="922149159"/>
              </p:ext>
            </p:extLst>
          </p:nvPr>
        </p:nvGraphicFramePr>
        <p:xfrm>
          <a:off x="498990" y="1101974"/>
          <a:ext cx="10986766" cy="4815840"/>
        </p:xfrm>
        <a:graphic>
          <a:graphicData uri="http://schemas.openxmlformats.org/drawingml/2006/table">
            <a:tbl>
              <a:tblPr firstRow="1" bandRow="1">
                <a:tableStyleId>{5C22544A-7EE6-4342-B048-85BDC9FD1C3A}</a:tableStyleId>
              </a:tblPr>
              <a:tblGrid>
                <a:gridCol w="7359169">
                  <a:extLst>
                    <a:ext uri="{9D8B030D-6E8A-4147-A177-3AD203B41FA5}">
                      <a16:colId xmlns:a16="http://schemas.microsoft.com/office/drawing/2014/main" val="2354831278"/>
                    </a:ext>
                  </a:extLst>
                </a:gridCol>
                <a:gridCol w="3627597">
                  <a:extLst>
                    <a:ext uri="{9D8B030D-6E8A-4147-A177-3AD203B41FA5}">
                      <a16:colId xmlns:a16="http://schemas.microsoft.com/office/drawing/2014/main" val="1157935888"/>
                    </a:ext>
                  </a:extLst>
                </a:gridCol>
              </a:tblGrid>
              <a:tr h="370840">
                <a:tc>
                  <a:txBody>
                    <a:bodyPr/>
                    <a:lstStyle/>
                    <a:p>
                      <a:pPr algn="ctr"/>
                      <a:r>
                        <a:rPr lang="en-VN" sz="2400" b="1" i="0">
                          <a:latin typeface="Calibri Light" panose="020F0302020204030204" pitchFamily="34" charset="0"/>
                          <a:cs typeface="Calibri Light" panose="020F0302020204030204" pitchFamily="34" charset="0"/>
                        </a:rPr>
                        <a:t>BIỂU HIỆN CỦA NGƯỜI </a:t>
                      </a:r>
                    </a:p>
                    <a:p>
                      <a:pPr algn="ctr"/>
                      <a:r>
                        <a:rPr lang="en-VN" sz="2400" b="1" i="0">
                          <a:latin typeface="Calibri Light" panose="020F0302020204030204" pitchFamily="34" charset="0"/>
                          <a:cs typeface="Calibri Light" panose="020F0302020204030204" pitchFamily="34" charset="0"/>
                        </a:rPr>
                        <a:t>CÓ LÒNG TỰ TRỌNG</a:t>
                      </a:r>
                    </a:p>
                  </a:txBody>
                  <a:tcPr>
                    <a:solidFill>
                      <a:srgbClr val="478E7E"/>
                    </a:solidFill>
                  </a:tcPr>
                </a:tc>
                <a:tc>
                  <a:txBody>
                    <a:bodyPr/>
                    <a:lstStyle/>
                    <a:p>
                      <a:pPr algn="ctr"/>
                      <a:r>
                        <a:rPr lang="en-VN" sz="2400" b="1" i="0">
                          <a:latin typeface="Calibri Light" panose="020F0302020204030204" pitchFamily="34" charset="0"/>
                          <a:cs typeface="Calibri Light" panose="020F0302020204030204" pitchFamily="34" charset="0"/>
                        </a:rPr>
                        <a:t>BIỂU HIỆN CỦA NGƯỜI </a:t>
                      </a:r>
                    </a:p>
                    <a:p>
                      <a:pPr algn="ctr"/>
                      <a:r>
                        <a:rPr lang="en-VN" sz="2400" b="1" i="0">
                          <a:latin typeface="Calibri Light" panose="020F0302020204030204" pitchFamily="34" charset="0"/>
                          <a:cs typeface="Calibri Light" panose="020F0302020204030204" pitchFamily="34" charset="0"/>
                        </a:rPr>
                        <a:t>THIẾU LÒNG TỰ TRỌNG</a:t>
                      </a:r>
                    </a:p>
                  </a:txBody>
                  <a:tcPr>
                    <a:solidFill>
                      <a:srgbClr val="478E7E"/>
                    </a:solidFill>
                  </a:tcPr>
                </a:tc>
                <a:extLst>
                  <a:ext uri="{0D108BD9-81ED-4DB2-BD59-A6C34878D82A}">
                    <a16:rowId xmlns:a16="http://schemas.microsoft.com/office/drawing/2014/main" val="2566230621"/>
                  </a:ext>
                </a:extLst>
              </a:tr>
              <a:tr h="370840">
                <a:tc>
                  <a:txBody>
                    <a:bodyPr/>
                    <a:lstStyle/>
                    <a:p>
                      <a:pPr algn="just"/>
                      <a:r>
                        <a:rPr lang="en-VN" sz="2000" b="0" i="0">
                          <a:latin typeface="Calibri Light" panose="020F0302020204030204" pitchFamily="34" charset="0"/>
                          <a:cs typeface="Calibri Light" panose="020F0302020204030204" pitchFamily="34" charset="0"/>
                        </a:rPr>
                        <a:t>- Làm chủ được bản thân, biết từ chứ những gì không thế là trái với quy định.</a:t>
                      </a:r>
                    </a:p>
                  </a:txBody>
                  <a:tcPr>
                    <a:solidFill>
                      <a:schemeClr val="accent6">
                        <a:lumMod val="20000"/>
                        <a:lumOff val="80000"/>
                      </a:schemeClr>
                    </a:solidFill>
                  </a:tcPr>
                </a:tc>
                <a:tc>
                  <a:txBody>
                    <a:bodyPr/>
                    <a:lstStyle/>
                    <a:p>
                      <a:pPr algn="just"/>
                      <a:r>
                        <a:rPr lang="en-VN" sz="2000" b="0" i="0">
                          <a:latin typeface="Calibri Light" panose="020F0302020204030204" pitchFamily="34" charset="0"/>
                          <a:cs typeface="Calibri Light" panose="020F0302020204030204" pitchFamily="34" charset="0"/>
                        </a:rPr>
                        <a:t>- </a:t>
                      </a:r>
                      <a:r>
                        <a:rPr lang="en-US" sz="2000" b="0" i="0">
                          <a:latin typeface="Calibri Light" panose="020F0302020204030204" pitchFamily="34" charset="0"/>
                          <a:cs typeface="Calibri Light" panose="020F0302020204030204" pitchFamily="34" charset="0"/>
                        </a:rPr>
                        <a:t>K</a:t>
                      </a:r>
                      <a:r>
                        <a:rPr lang="en-VN" sz="2000" b="0" i="0">
                          <a:latin typeface="Calibri Light" panose="020F0302020204030204" pitchFamily="34" charset="0"/>
                          <a:cs typeface="Calibri Light" panose="020F0302020204030204" pitchFamily="34" charset="0"/>
                        </a:rPr>
                        <a:t>hông trung thực, không thực hiện được lời hứa.</a:t>
                      </a:r>
                    </a:p>
                  </a:txBody>
                  <a:tcPr>
                    <a:solidFill>
                      <a:schemeClr val="accent6">
                        <a:lumMod val="20000"/>
                        <a:lumOff val="80000"/>
                      </a:schemeClr>
                    </a:solidFill>
                  </a:tcPr>
                </a:tc>
                <a:extLst>
                  <a:ext uri="{0D108BD9-81ED-4DB2-BD59-A6C34878D82A}">
                    <a16:rowId xmlns:a16="http://schemas.microsoft.com/office/drawing/2014/main" val="400390083"/>
                  </a:ext>
                </a:extLst>
              </a:tr>
              <a:tr h="370840">
                <a:tc>
                  <a:txBody>
                    <a:bodyPr/>
                    <a:lstStyle/>
                    <a:p>
                      <a:pPr algn="just"/>
                      <a:r>
                        <a:rPr lang="en-VN" sz="2000" b="0" i="0">
                          <a:latin typeface="Calibri Light" panose="020F0302020204030204" pitchFamily="34" charset="0"/>
                          <a:cs typeface="Calibri Light" panose="020F0302020204030204" pitchFamily="34" charset="0"/>
                        </a:rPr>
                        <a:t>- Tự tin về điểm mạnh và biết điểm yếu của bản thân để hoàn thiện.</a:t>
                      </a:r>
                    </a:p>
                  </a:txBody>
                  <a:tcPr>
                    <a:solidFill>
                      <a:schemeClr val="accent3">
                        <a:lumMod val="20000"/>
                        <a:lumOff val="80000"/>
                      </a:schemeClr>
                    </a:solidFill>
                  </a:tcPr>
                </a:tc>
                <a:tc>
                  <a:txBody>
                    <a:bodyPr/>
                    <a:lstStyle/>
                    <a:p>
                      <a:pPr algn="just"/>
                      <a:r>
                        <a:rPr lang="en-VN" sz="2000" b="0" i="0">
                          <a:latin typeface="Calibri Light" panose="020F0302020204030204" pitchFamily="34" charset="0"/>
                          <a:cs typeface="Calibri Light" panose="020F0302020204030204" pitchFamily="34" charset="0"/>
                        </a:rPr>
                        <a:t>- </a:t>
                      </a:r>
                      <a:r>
                        <a:rPr lang="en-US" sz="2000" b="0" i="0">
                          <a:latin typeface="Calibri Light" panose="020F0302020204030204" pitchFamily="34" charset="0"/>
                          <a:cs typeface="Calibri Light" panose="020F0302020204030204" pitchFamily="34" charset="0"/>
                        </a:rPr>
                        <a:t>K</a:t>
                      </a:r>
                      <a:r>
                        <a:rPr lang="en-VN" sz="2000" b="0" i="0">
                          <a:latin typeface="Calibri Light" panose="020F0302020204030204" pitchFamily="34" charset="0"/>
                          <a:cs typeface="Calibri Light" panose="020F0302020204030204" pitchFamily="34" charset="0"/>
                        </a:rPr>
                        <a:t>hông dám làm điều mình thích.</a:t>
                      </a:r>
                    </a:p>
                  </a:txBody>
                  <a:tcPr>
                    <a:solidFill>
                      <a:schemeClr val="accent3">
                        <a:lumMod val="20000"/>
                        <a:lumOff val="80000"/>
                      </a:schemeClr>
                    </a:solidFill>
                  </a:tcPr>
                </a:tc>
                <a:extLst>
                  <a:ext uri="{0D108BD9-81ED-4DB2-BD59-A6C34878D82A}">
                    <a16:rowId xmlns:a16="http://schemas.microsoft.com/office/drawing/2014/main" val="3884772730"/>
                  </a:ext>
                </a:extLst>
              </a:tr>
              <a:tr h="370840">
                <a:tc>
                  <a:txBody>
                    <a:bodyPr/>
                    <a:lstStyle/>
                    <a:p>
                      <a:pPr algn="just"/>
                      <a:r>
                        <a:rPr lang="en-VN" sz="2000" b="0" i="0">
                          <a:latin typeface="Calibri Light" panose="020F0302020204030204" pitchFamily="34" charset="0"/>
                          <a:cs typeface="Calibri Light" panose="020F0302020204030204" pitchFamily="34" charset="0"/>
                        </a:rPr>
                        <a:t>- Luôn hoàn thành nhiệm vụ được giao.</a:t>
                      </a:r>
                    </a:p>
                  </a:txBody>
                  <a:tcPr>
                    <a:solidFill>
                      <a:schemeClr val="accent6">
                        <a:lumMod val="20000"/>
                        <a:lumOff val="80000"/>
                      </a:schemeClr>
                    </a:solidFill>
                  </a:tcPr>
                </a:tc>
                <a:tc>
                  <a:txBody>
                    <a:bodyPr/>
                    <a:lstStyle/>
                    <a:p>
                      <a:pPr algn="just"/>
                      <a:r>
                        <a:rPr lang="en-VN" sz="2000" b="0" i="0">
                          <a:latin typeface="Calibri Light" panose="020F0302020204030204" pitchFamily="34" charset="0"/>
                          <a:cs typeface="Calibri Light" panose="020F0302020204030204" pitchFamily="34" charset="0"/>
                        </a:rPr>
                        <a:t>- </a:t>
                      </a:r>
                      <a:r>
                        <a:rPr lang="en-US" sz="2000" b="0" i="0">
                          <a:latin typeface="Calibri Light" panose="020F0302020204030204" pitchFamily="34" charset="0"/>
                          <a:cs typeface="Calibri Light" panose="020F0302020204030204" pitchFamily="34" charset="0"/>
                        </a:rPr>
                        <a:t>C</a:t>
                      </a:r>
                      <a:r>
                        <a:rPr lang="en-VN" sz="2000" b="0" i="0">
                          <a:latin typeface="Calibri Light" panose="020F0302020204030204" pitchFamily="34" charset="0"/>
                          <a:cs typeface="Calibri Light" panose="020F0302020204030204" pitchFamily="34" charset="0"/>
                        </a:rPr>
                        <a:t>ư xử thiếu lễ độ, thiếu văn hóa.</a:t>
                      </a:r>
                    </a:p>
                  </a:txBody>
                  <a:tcPr>
                    <a:solidFill>
                      <a:schemeClr val="accent6">
                        <a:lumMod val="20000"/>
                        <a:lumOff val="80000"/>
                      </a:schemeClr>
                    </a:solidFill>
                  </a:tcPr>
                </a:tc>
                <a:extLst>
                  <a:ext uri="{0D108BD9-81ED-4DB2-BD59-A6C34878D82A}">
                    <a16:rowId xmlns:a16="http://schemas.microsoft.com/office/drawing/2014/main" val="1189863382"/>
                  </a:ext>
                </a:extLst>
              </a:tr>
              <a:tr h="370840">
                <a:tc>
                  <a:txBody>
                    <a:bodyPr/>
                    <a:lstStyle/>
                    <a:p>
                      <a:pPr algn="just"/>
                      <a:r>
                        <a:rPr lang="en-VN" sz="2000" b="0" i="0">
                          <a:latin typeface="Calibri Light" panose="020F0302020204030204" pitchFamily="34" charset="0"/>
                          <a:cs typeface="Calibri Light" panose="020F0302020204030204" pitchFamily="34" charset="0"/>
                        </a:rPr>
                        <a:t>- Luôn giữ đúng lời hứa, đúng hẹn, đúng giờ.</a:t>
                      </a:r>
                    </a:p>
                  </a:txBody>
                  <a:tcPr>
                    <a:solidFill>
                      <a:schemeClr val="accent3">
                        <a:lumMod val="20000"/>
                        <a:lumOff val="80000"/>
                      </a:schemeClr>
                    </a:solidFill>
                  </a:tcPr>
                </a:tc>
                <a:tc>
                  <a:txBody>
                    <a:bodyPr/>
                    <a:lstStyle/>
                    <a:p>
                      <a:pPr algn="just"/>
                      <a:r>
                        <a:rPr lang="en-VN" sz="2000" b="0" i="0">
                          <a:latin typeface="Calibri Light" panose="020F0302020204030204" pitchFamily="34" charset="0"/>
                          <a:cs typeface="Calibri Light" panose="020F0302020204030204" pitchFamily="34" charset="0"/>
                        </a:rPr>
                        <a:t>- Nhận công sức, thành quả của người khác thành của mình.</a:t>
                      </a:r>
                    </a:p>
                  </a:txBody>
                  <a:tcPr>
                    <a:solidFill>
                      <a:schemeClr val="accent3">
                        <a:lumMod val="20000"/>
                        <a:lumOff val="80000"/>
                      </a:schemeClr>
                    </a:solidFill>
                  </a:tcPr>
                </a:tc>
                <a:extLst>
                  <a:ext uri="{0D108BD9-81ED-4DB2-BD59-A6C34878D82A}">
                    <a16:rowId xmlns:a16="http://schemas.microsoft.com/office/drawing/2014/main" val="976603197"/>
                  </a:ext>
                </a:extLst>
              </a:tr>
              <a:tr h="370840">
                <a:tc>
                  <a:txBody>
                    <a:bodyPr/>
                    <a:lstStyle/>
                    <a:p>
                      <a:pPr algn="just"/>
                      <a:r>
                        <a:rPr lang="en-VN" sz="2000" b="0" i="0">
                          <a:latin typeface="Calibri Light" panose="020F0302020204030204" pitchFamily="34" charset="0"/>
                          <a:cs typeface="Calibri Light" panose="020F0302020204030204" pitchFamily="34" charset="0"/>
                        </a:rPr>
                        <a:t>- Không đòi hỏi, không nhận quá mức so với mức điểm của mình được hưởng.</a:t>
                      </a:r>
                    </a:p>
                  </a:txBody>
                  <a:tcPr>
                    <a:solidFill>
                      <a:schemeClr val="accent6">
                        <a:lumMod val="20000"/>
                        <a:lumOff val="80000"/>
                      </a:schemeClr>
                    </a:solidFill>
                  </a:tcPr>
                </a:tc>
                <a:tc>
                  <a:txBody>
                    <a:bodyPr/>
                    <a:lstStyle/>
                    <a:p>
                      <a:pPr algn="just"/>
                      <a:r>
                        <a:rPr lang="en-VN" sz="2000" b="0" i="0">
                          <a:latin typeface="Calibri Light" panose="020F0302020204030204" pitchFamily="34" charset="0"/>
                          <a:cs typeface="Calibri Light" panose="020F0302020204030204" pitchFamily="34" charset="0"/>
                        </a:rPr>
                        <a:t>- </a:t>
                      </a:r>
                      <a:r>
                        <a:rPr lang="en-US" sz="2000" b="0" i="0">
                          <a:latin typeface="Calibri Light" panose="020F0302020204030204" pitchFamily="34" charset="0"/>
                          <a:cs typeface="Calibri Light" panose="020F0302020204030204" pitchFamily="34" charset="0"/>
                        </a:rPr>
                        <a:t>L</a:t>
                      </a:r>
                      <a:r>
                        <a:rPr lang="en-VN" sz="2000" b="0" i="0">
                          <a:latin typeface="Calibri Light" panose="020F0302020204030204" pitchFamily="34" charset="0"/>
                          <a:cs typeface="Calibri Light" panose="020F0302020204030204" pitchFamily="34" charset="0"/>
                        </a:rPr>
                        <a:t>uôn đòi hỏi quá mức so với những gì bản thân được hưởng...</a:t>
                      </a:r>
                    </a:p>
                  </a:txBody>
                  <a:tcPr>
                    <a:solidFill>
                      <a:schemeClr val="accent6">
                        <a:lumMod val="20000"/>
                        <a:lumOff val="80000"/>
                      </a:schemeClr>
                    </a:solidFill>
                  </a:tcPr>
                </a:tc>
                <a:extLst>
                  <a:ext uri="{0D108BD9-81ED-4DB2-BD59-A6C34878D82A}">
                    <a16:rowId xmlns:a16="http://schemas.microsoft.com/office/drawing/2014/main" val="2979333520"/>
                  </a:ext>
                </a:extLst>
              </a:tr>
              <a:tr h="370840">
                <a:tc>
                  <a:txBody>
                    <a:bodyPr/>
                    <a:lstStyle/>
                    <a:p>
                      <a:pPr algn="just"/>
                      <a:r>
                        <a:rPr lang="en-VN" sz="2000" b="0" i="0">
                          <a:latin typeface="Calibri Light" panose="020F0302020204030204" pitchFamily="34" charset="0"/>
                          <a:cs typeface="Calibri Light" panose="020F0302020204030204" pitchFamily="34" charset="0"/>
                        </a:rPr>
                        <a:t>- Thực hiện đúng nội qui quy định luật.</a:t>
                      </a:r>
                    </a:p>
                  </a:txBody>
                  <a:tcPr>
                    <a:solidFill>
                      <a:schemeClr val="accent3">
                        <a:lumMod val="20000"/>
                        <a:lumOff val="80000"/>
                      </a:schemeClr>
                    </a:solidFill>
                  </a:tcPr>
                </a:tc>
                <a:tc>
                  <a:txBody>
                    <a:bodyPr/>
                    <a:lstStyle/>
                    <a:p>
                      <a:pPr algn="just"/>
                      <a:endParaRPr lang="en-VN" sz="2000" b="0" i="0">
                        <a:latin typeface="Calibri Light" panose="020F0302020204030204" pitchFamily="34" charset="0"/>
                        <a:cs typeface="Calibri Light" panose="020F0302020204030204" pitchFamily="34" charset="0"/>
                      </a:endParaRPr>
                    </a:p>
                  </a:txBody>
                  <a:tcPr>
                    <a:solidFill>
                      <a:schemeClr val="accent3">
                        <a:lumMod val="20000"/>
                        <a:lumOff val="80000"/>
                      </a:schemeClr>
                    </a:solidFill>
                  </a:tcPr>
                </a:tc>
                <a:extLst>
                  <a:ext uri="{0D108BD9-81ED-4DB2-BD59-A6C34878D82A}">
                    <a16:rowId xmlns:a16="http://schemas.microsoft.com/office/drawing/2014/main" val="2277702108"/>
                  </a:ext>
                </a:extLst>
              </a:tr>
              <a:tr h="370840">
                <a:tc>
                  <a:txBody>
                    <a:bodyPr/>
                    <a:lstStyle/>
                    <a:p>
                      <a:pPr algn="just"/>
                      <a:r>
                        <a:rPr lang="en-VN" sz="2000" b="0" i="0">
                          <a:latin typeface="Calibri Light" panose="020F0302020204030204" pitchFamily="34" charset="0"/>
                          <a:cs typeface="Calibri Light" panose="020F0302020204030204" pitchFamily="34" charset="0"/>
                        </a:rPr>
                        <a:t>- Nói năng khéo léo, không làm tổn thương ai....</a:t>
                      </a:r>
                    </a:p>
                  </a:txBody>
                  <a:tcPr>
                    <a:solidFill>
                      <a:schemeClr val="accent6">
                        <a:lumMod val="20000"/>
                        <a:lumOff val="80000"/>
                      </a:schemeClr>
                    </a:solidFill>
                  </a:tcPr>
                </a:tc>
                <a:tc>
                  <a:txBody>
                    <a:bodyPr/>
                    <a:lstStyle/>
                    <a:p>
                      <a:pPr algn="just"/>
                      <a:endParaRPr lang="en-VN" sz="2000" b="0" i="0">
                        <a:latin typeface="Calibri Light" panose="020F0302020204030204" pitchFamily="34" charset="0"/>
                        <a:cs typeface="Calibri Light" panose="020F0302020204030204" pitchFamily="34" charset="0"/>
                      </a:endParaRPr>
                    </a:p>
                  </a:txBody>
                  <a:tcPr>
                    <a:solidFill>
                      <a:schemeClr val="accent6">
                        <a:lumMod val="20000"/>
                        <a:lumOff val="80000"/>
                      </a:schemeClr>
                    </a:solidFill>
                  </a:tcPr>
                </a:tc>
                <a:extLst>
                  <a:ext uri="{0D108BD9-81ED-4DB2-BD59-A6C34878D82A}">
                    <a16:rowId xmlns:a16="http://schemas.microsoft.com/office/drawing/2014/main" val="1977669298"/>
                  </a:ext>
                </a:extLst>
              </a:tr>
            </a:tbl>
          </a:graphicData>
        </a:graphic>
      </p:graphicFrame>
    </p:spTree>
    <p:extLst>
      <p:ext uri="{BB962C8B-B14F-4D97-AF65-F5344CB8AC3E}">
        <p14:creationId xmlns:p14="http://schemas.microsoft.com/office/powerpoint/2010/main" val="1197243523"/>
      </p:ext>
    </p:extLst>
  </p:cSld>
  <p:clrMapOvr>
    <a:masterClrMapping/>
  </p:clrMapOvr>
  <p:transition spd="slow" advClick="0" advTm="1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3020" t="3020" r="3020" b="3020"/>
          <a:stretch>
            <a:fillRect/>
          </a:stretch>
        </p:blipFill>
        <p:spPr>
          <a:xfrm flipH="1">
            <a:off x="0" y="0"/>
            <a:ext cx="12192000" cy="6858000"/>
          </a:xfrm>
          <a:prstGeom prst="rect">
            <a:avLst/>
          </a:prstGeom>
        </p:spPr>
      </p:pic>
      <p:sp>
        <p:nvSpPr>
          <p:cNvPr id="12" name="椭圆 11"/>
          <p:cNvSpPr/>
          <p:nvPr/>
        </p:nvSpPr>
        <p:spPr>
          <a:xfrm>
            <a:off x="5761725" y="1306847"/>
            <a:ext cx="1129062" cy="1125208"/>
          </a:xfrm>
          <a:prstGeom prst="ellipse">
            <a:avLst/>
          </a:prstGeom>
          <a:solidFill>
            <a:srgbClr val="478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noProof="1">
                <a:solidFill>
                  <a:schemeClr val="bg1"/>
                </a:solidFill>
                <a:latin typeface="Montserrat SemiBold" panose="00000700000000000000" charset="0"/>
                <a:ea typeface="字魂35号-经典雅黑" panose="02000000000000000000" pitchFamily="2" charset="-122"/>
                <a:cs typeface="Montserrat SemiBold" panose="00000700000000000000" charset="0"/>
              </a:rPr>
              <a:t>6</a:t>
            </a:r>
          </a:p>
        </p:txBody>
      </p:sp>
      <p:sp>
        <p:nvSpPr>
          <p:cNvPr id="5" name="文本框 4"/>
          <p:cNvSpPr txBox="1"/>
          <p:nvPr/>
        </p:nvSpPr>
        <p:spPr>
          <a:xfrm>
            <a:off x="2877138" y="2661684"/>
            <a:ext cx="6437723" cy="1077218"/>
          </a:xfrm>
          <a:prstGeom prst="rect">
            <a:avLst/>
          </a:prstGeom>
          <a:noFill/>
        </p:spPr>
        <p:txBody>
          <a:bodyPr wrap="square" rtlCol="0">
            <a:spAutoFit/>
          </a:bodyPr>
          <a:lstStyle/>
          <a:p>
            <a:pPr algn="ctr"/>
            <a:r>
              <a:rPr lang="vi-VN" altLang="zh-CN" sz="32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rPr>
              <a:t>THỂ HIỆN Ý CHÍ VƯỢT KHÓ ĐỂ ĐẠT MỤC TIÊU</a:t>
            </a:r>
            <a:endParaRPr lang="zh-CN" altLang="en-US" sz="3200" dirty="0">
              <a:solidFill>
                <a:srgbClr val="478E7E"/>
              </a:solidFill>
              <a:uFillTx/>
              <a:latin typeface="Montserrat SemiBold" panose="00000700000000000000" charset="0"/>
              <a:ea typeface="字魂52号-阿开漫画体" panose="00000500000000000000" pitchFamily="2" charset="-122"/>
              <a:cs typeface="Montserrat SemiBold" panose="00000700000000000000" charset="0"/>
              <a:sym typeface="+mn-ea"/>
            </a:endParaRPr>
          </a:p>
        </p:txBody>
      </p:sp>
    </p:spTree>
    <p:extLst>
      <p:ext uri="{BB962C8B-B14F-4D97-AF65-F5344CB8AC3E}">
        <p14:creationId xmlns:p14="http://schemas.microsoft.com/office/powerpoint/2010/main" val="39817512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4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E58886BD-84DB-1133-AC13-947E7E000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086" y="480060"/>
            <a:ext cx="6691971" cy="5571066"/>
          </a:xfrm>
          <a:prstGeom prst="rect">
            <a:avLst/>
          </a:prstGeom>
        </p:spPr>
      </p:pic>
      <p:sp>
        <p:nvSpPr>
          <p:cNvPr id="4" name="TextBox 3">
            <a:extLst>
              <a:ext uri="{FF2B5EF4-FFF2-40B4-BE49-F238E27FC236}">
                <a16:creationId xmlns:a16="http://schemas.microsoft.com/office/drawing/2014/main" id="{7C6B9262-BB83-4BAB-4056-A9A3339AA7BF}"/>
              </a:ext>
            </a:extLst>
          </p:cNvPr>
          <p:cNvSpPr txBox="1"/>
          <p:nvPr/>
        </p:nvSpPr>
        <p:spPr>
          <a:xfrm>
            <a:off x="7959550" y="2246801"/>
            <a:ext cx="3394364" cy="1569660"/>
          </a:xfrm>
          <a:prstGeom prst="rect">
            <a:avLst/>
          </a:prstGeom>
          <a:noFill/>
        </p:spPr>
        <p:txBody>
          <a:bodyPr wrap="square" rtlCol="0">
            <a:spAutoFit/>
          </a:bodyPr>
          <a:lstStyle/>
          <a:p>
            <a:pPr algn="ctr"/>
            <a:r>
              <a:rPr lang="en-VN" sz="3200">
                <a:latin typeface="iCiel Crocante" panose="02000000000000000000" pitchFamily="2" charset="0"/>
              </a:rPr>
              <a:t>CÙNG THẢO LUẬN XỬ LÝ CÁC TÌNH HUỐNG SAU</a:t>
            </a:r>
          </a:p>
        </p:txBody>
      </p:sp>
    </p:spTree>
    <p:extLst>
      <p:ext uri="{BB962C8B-B14F-4D97-AF65-F5344CB8AC3E}">
        <p14:creationId xmlns:p14="http://schemas.microsoft.com/office/powerpoint/2010/main" val="793256808"/>
      </p:ext>
    </p:extLst>
  </p:cSld>
  <p:clrMapOvr>
    <a:masterClrMapping/>
  </p:clrMapOvr>
  <p:transition spd="slow" advClick="0" advTm="100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sp useBgFill="1">
        <p:nvSpPr>
          <p:cNvPr id="13" name="Freeform: Shape 12">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5" name="Freeform: Shape 14">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8">
            <a:extLst>
              <a:ext uri="{FF2B5EF4-FFF2-40B4-BE49-F238E27FC236}">
                <a16:creationId xmlns:a16="http://schemas.microsoft.com/office/drawing/2014/main" id="{B2341722-656F-A19D-5267-A4CA605F2476}"/>
              </a:ext>
            </a:extLst>
          </p:cNvPr>
          <p:cNvSpPr txBox="1">
            <a:spLocks noChangeArrowheads="1"/>
          </p:cNvSpPr>
          <p:nvPr/>
        </p:nvSpPr>
        <p:spPr bwMode="auto">
          <a:xfrm>
            <a:off x="457201" y="723406"/>
            <a:ext cx="3234018" cy="38267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p>
            <a:pPr algn="ctr">
              <a:lnSpc>
                <a:spcPct val="90000"/>
              </a:lnSpc>
              <a:spcBef>
                <a:spcPct val="0"/>
              </a:spcBef>
              <a:spcAft>
                <a:spcPts val="600"/>
              </a:spcAft>
            </a:pPr>
            <a:r>
              <a:rPr lang="en-US" sz="6000" kern="1200">
                <a:solidFill>
                  <a:schemeClr val="tx1"/>
                </a:solidFill>
                <a:latin typeface="iCiel Crocante" panose="02000000000000000000" pitchFamily="2" charset="0"/>
                <a:ea typeface="+mj-ea"/>
                <a:cs typeface="+mj-cs"/>
              </a:rPr>
              <a:t>SẮM VAI XỬ LÍ TÌNH HUỐNG</a:t>
            </a:r>
          </a:p>
        </p:txBody>
      </p:sp>
      <p:pic>
        <p:nvPicPr>
          <p:cNvPr id="3" name="Picture 2" descr="Graphical user interface, text, application&#10;&#10;Description automatically generated">
            <a:extLst>
              <a:ext uri="{FF2B5EF4-FFF2-40B4-BE49-F238E27FC236}">
                <a16:creationId xmlns:a16="http://schemas.microsoft.com/office/drawing/2014/main" id="{F02081E7-FB7B-5C19-DC7B-156E1D1D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985" y="591171"/>
            <a:ext cx="6817607" cy="5675657"/>
          </a:xfrm>
          <a:prstGeom prst="rect">
            <a:avLst/>
          </a:prstGeom>
        </p:spPr>
      </p:pic>
    </p:spTree>
    <p:extLst>
      <p:ext uri="{BB962C8B-B14F-4D97-AF65-F5344CB8AC3E}">
        <p14:creationId xmlns:p14="http://schemas.microsoft.com/office/powerpoint/2010/main" val="407925888"/>
      </p:ext>
    </p:extLst>
  </p:cSld>
  <p:clrMapOvr>
    <a:masterClrMapping/>
  </p:clrMapOvr>
  <p:transition spd="slow" advClick="0" advTm="1000">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with low confidence">
            <a:extLst>
              <a:ext uri="{FF2B5EF4-FFF2-40B4-BE49-F238E27FC236}">
                <a16:creationId xmlns:a16="http://schemas.microsoft.com/office/drawing/2014/main" id="{58182607-95FC-FEC4-B2BB-1B484B3E7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163" y="1170020"/>
            <a:ext cx="8747027" cy="3083326"/>
          </a:xfrm>
          <a:prstGeom prst="rect">
            <a:avLst/>
          </a:prstGeom>
        </p:spPr>
      </p:pic>
      <p:sp>
        <p:nvSpPr>
          <p:cNvPr id="5" name="Rectangle 4">
            <a:extLst>
              <a:ext uri="{FF2B5EF4-FFF2-40B4-BE49-F238E27FC236}">
                <a16:creationId xmlns:a16="http://schemas.microsoft.com/office/drawing/2014/main" id="{0627E5D8-E0C8-19FD-5376-A5A4CA4371F1}"/>
              </a:ext>
            </a:extLst>
          </p:cNvPr>
          <p:cNvSpPr/>
          <p:nvPr/>
        </p:nvSpPr>
        <p:spPr>
          <a:xfrm>
            <a:off x="1068489" y="4575849"/>
            <a:ext cx="3002044"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latin typeface="iCiel Crocante" panose="02000000000000000000" pitchFamily="2" charset="0"/>
              </a:rPr>
              <a:t>NHÓM 1</a:t>
            </a:r>
          </a:p>
        </p:txBody>
      </p:sp>
    </p:spTree>
    <p:extLst>
      <p:ext uri="{BB962C8B-B14F-4D97-AF65-F5344CB8AC3E}">
        <p14:creationId xmlns:p14="http://schemas.microsoft.com/office/powerpoint/2010/main" val="1113760161"/>
      </p:ext>
    </p:extLst>
  </p:cSld>
  <p:clrMapOvr>
    <a:masterClrMapping/>
  </p:clrMapOvr>
  <p:transition spd="slow" advClick="0" advTm="100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668</Words>
  <Application>Microsoft Office PowerPoint</Application>
  <PresentationFormat>Màn hình rộng</PresentationFormat>
  <Paragraphs>66</Paragraphs>
  <Slides>13</Slides>
  <Notes>12</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13</vt:i4>
      </vt:variant>
    </vt:vector>
  </HeadingPairs>
  <TitlesOfParts>
    <vt:vector size="22" baseType="lpstr">
      <vt:lpstr>等线</vt:lpstr>
      <vt:lpstr>等线 Light</vt:lpstr>
      <vt:lpstr>Arial</vt:lpstr>
      <vt:lpstr>Calibri</vt:lpstr>
      <vt:lpstr>Calibri Light</vt:lpstr>
      <vt:lpstr>iCiel Crocante</vt:lpstr>
      <vt:lpstr>Montserrat SemiBold</vt:lpstr>
      <vt:lpstr>Segoe UI Light</vt:lpstr>
      <vt:lpstr>​​</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Tuyến Võ</cp:lastModifiedBy>
  <cp:revision>329</cp:revision>
  <dcterms:created xsi:type="dcterms:W3CDTF">2018-02-23T07:21:00Z</dcterms:created>
  <dcterms:modified xsi:type="dcterms:W3CDTF">2024-10-31T07:55:17Z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